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1" r:id="rId27"/>
    <p:sldId id="277" r:id="rId28"/>
    <p:sldId id="279" r:id="rId29"/>
    <p:sldId id="278" r:id="rId30"/>
    <p:sldId id="280" r:id="rId31"/>
    <p:sldId id="32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9F"/>
    <a:srgbClr val="F2F2F2"/>
    <a:srgbClr val="971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Water consumption pattern 1995</a:t>
            </a:r>
          </a:p>
          <a:p>
            <a:pPr>
              <a:defRPr/>
            </a:pPr>
            <a:r>
              <a:rPr lang="en-US"/>
              <a:t>Million liters/day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1BD-41FA-B1F4-68EC318F318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1BD-41FA-B1F4-68EC318F3181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1BD-41FA-B1F4-68EC318F3181}"/>
              </c:ext>
            </c:extLst>
          </c:dPt>
          <c:dLbls>
            <c:dLbl>
              <c:idx val="0"/>
              <c:layout>
                <c:manualLayout>
                  <c:x val="8.3330708661417327E-2"/>
                  <c:y val="-1.85542432195975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BD-41FA-B1F4-68EC318F3181}"/>
                </c:ext>
              </c:extLst>
            </c:dLbl>
            <c:dLbl>
              <c:idx val="1"/>
              <c:layout>
                <c:manualLayout>
                  <c:x val="-4.039785651793526E-2"/>
                  <c:y val="-5.2074219889180519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BD-41FA-B1F4-68EC318F3181}"/>
                </c:ext>
              </c:extLst>
            </c:dLbl>
            <c:dLbl>
              <c:idx val="2"/>
              <c:layout>
                <c:manualLayout>
                  <c:x val="0.12142366579177603"/>
                  <c:y val="-9.8417906095071457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BD-41FA-B1F4-68EC318F31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Sheet1!$E$5:$G$5</c:f>
              <c:strCache>
                <c:ptCount val="3"/>
                <c:pt idx="0">
                  <c:v>Irrigation</c:v>
                </c:pt>
                <c:pt idx="1">
                  <c:v>Municipal</c:v>
                </c:pt>
                <c:pt idx="2">
                  <c:v>Industry</c:v>
                </c:pt>
              </c:strCache>
            </c:strRef>
          </c:cat>
          <c:val>
            <c:numRef>
              <c:f>Sheet1!$E$6:$G$6</c:f>
              <c:numCache>
                <c:formatCode>General</c:formatCode>
                <c:ptCount val="3"/>
                <c:pt idx="0">
                  <c:v>18800</c:v>
                </c:pt>
                <c:pt idx="1">
                  <c:v>1700</c:v>
                </c:pt>
                <c:pt idx="2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1BD-41FA-B1F4-68EC318F3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Water consumption pattern 2019</a:t>
            </a:r>
          </a:p>
          <a:p>
            <a:pPr>
              <a:defRPr/>
            </a:pPr>
            <a:r>
              <a:rPr lang="en-US"/>
              <a:t>Million liters/day </a:t>
            </a:r>
            <a:endParaRPr lang="en-I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96F-4EE9-9E74-E9681A442B9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96F-4EE9-9E74-E9681A442B97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96F-4EE9-9E74-E9681A442B97}"/>
              </c:ext>
            </c:extLst>
          </c:dPt>
          <c:dLbls>
            <c:dLbl>
              <c:idx val="0"/>
              <c:layout>
                <c:manualLayout>
                  <c:x val="2.2412729658792652E-2"/>
                  <c:y val="-9.0631379410906973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6F-4EE9-9E74-E9681A442B97}"/>
                </c:ext>
              </c:extLst>
            </c:dLbl>
            <c:dLbl>
              <c:idx val="1"/>
              <c:layout>
                <c:manualLayout>
                  <c:x val="-3.6692475940507438E-2"/>
                  <c:y val="-7.244677748614757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6F-4EE9-9E74-E9681A442B97}"/>
                </c:ext>
              </c:extLst>
            </c:dLbl>
            <c:dLbl>
              <c:idx val="2"/>
              <c:layout>
                <c:manualLayout>
                  <c:x val="6.2749562554680671E-2"/>
                  <c:y val="-5.286125692621755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6F-4EE9-9E74-E9681A442B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Sheet1!$E$32:$G$32</c:f>
              <c:strCache>
                <c:ptCount val="3"/>
                <c:pt idx="0">
                  <c:v>Irrigation</c:v>
                </c:pt>
                <c:pt idx="1">
                  <c:v>Municipal</c:v>
                </c:pt>
                <c:pt idx="2">
                  <c:v>Industry</c:v>
                </c:pt>
              </c:strCache>
            </c:strRef>
          </c:cat>
          <c:val>
            <c:numRef>
              <c:f>Sheet1!$E$33:$G$33</c:f>
              <c:numCache>
                <c:formatCode>General</c:formatCode>
                <c:ptCount val="3"/>
                <c:pt idx="0">
                  <c:v>14560</c:v>
                </c:pt>
                <c:pt idx="1">
                  <c:v>2150</c:v>
                </c:pt>
                <c:pt idx="2">
                  <c:v>6700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6F-4EE9-9E74-E9681A442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2BE5-8906-4350-9320-D98A1E0521A2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D1C03-68F1-42A3-8C73-2FF09D010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5F879-0589-40D4-B0E5-B74D0CAD5C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7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D72E-1DD4-4D2B-BD09-F494C1708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510EA-EBD6-429B-8CDE-5D2E75616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9C9D9-CF09-40B7-A965-3B8233DF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30B5-8974-4D2D-98A3-322ABC60F944}" type="datetime1">
              <a:rPr lang="en-IN" smtClean="0"/>
              <a:t>05-11-2022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E09DA-FDFE-4E97-94DF-A7AEE768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A2FAD-F587-4536-AABD-33BA0FC0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8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E3BB-46FE-476F-B255-CE03E264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B9A52-11B1-404D-B2A5-3D6654B4C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BD1D1-6F56-4A42-9D42-0C804EEE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8682-F5EF-4B46-963B-EFF0D1FF89E9}" type="datetime1">
              <a:rPr lang="en-IN" smtClean="0"/>
              <a:t>05-11-2022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0F7D6-1EB9-430A-8118-FB5F9919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C92FC-C46F-4E35-BF7B-8C780604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400466-75DA-478B-8629-6E26E7FEB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2E95B-F4CD-49C2-863A-FA614EB9C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BEB2D-98FA-4613-B39C-18E6A591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6FA7-791E-49D4-BCD5-FA8299FCC568}" type="datetime1">
              <a:rPr lang="en-IN" smtClean="0"/>
              <a:t>05-11-2022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83DE5-0021-4B4B-86A6-B1150CF2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B24A5-7245-4E7F-A053-80C6CB2E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6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  <a:endParaRPr lang="en-GB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253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</p:spTree>
    <p:extLst>
      <p:ext uri="{BB962C8B-B14F-4D97-AF65-F5344CB8AC3E}">
        <p14:creationId xmlns:p14="http://schemas.microsoft.com/office/powerpoint/2010/main" val="311443790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5BB38C-C268-430A-95D0-A4989E9A6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18" r="36621"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33EF87-771C-4B92-ADFE-7B13B36298B2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id="{F2E38B50-980D-47A1-BF50-09C022DE3178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724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4"/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 for illustration/free-form selection</a:t>
            </a:r>
            <a:br>
              <a:rPr lang="en-GB" dirty="0"/>
            </a:br>
            <a:r>
              <a:rPr lang="en-GB" dirty="0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gray">
          <a:xfrm>
            <a:off x="10396670" y="1966807"/>
            <a:ext cx="1662545" cy="1147156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id="{20B6CB06-5705-4A0C-80E4-F97390E0F331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D84EBA1A-4DAD-4862-AA4E-9880DC7763BC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B2678BDE-5861-465F-B7A9-0C02CEA5146A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DD9A8E2A-61F9-4B3C-9A2B-7F7E505F0D6A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24386F1-94F3-4226-906F-12B82E9AA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0418" r="36621"/>
          <a:stretch/>
        </p:blipFill>
        <p:spPr>
          <a:xfrm>
            <a:off x="10396670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05A1CD3-65ED-4979-8ED3-C6C6D69CA36F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E6AB41C2-B97C-4B5B-B3A7-980B47D8BCA4}"/>
              </a:ext>
            </a:extLst>
          </p:cNvPr>
          <p:cNvSpPr/>
          <p:nvPr userDrawn="1"/>
        </p:nvSpPr>
        <p:spPr bwMode="gray">
          <a:xfrm>
            <a:off x="10439990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07114550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Alternative title slide</a:t>
            </a:r>
            <a:br>
              <a:rPr lang="en-GB" dirty="0"/>
            </a:br>
            <a:r>
              <a:rPr lang="en-GB" dirty="0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72977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618296-7DB8-402C-BDDB-0496301E70FA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8586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304792" marR="0" lvl="0" indent="-304792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A8625F-A651-4E9A-830F-C27238D5166F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8271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AFD33AE-3F4D-4ABA-B5A9-69D3D00C196B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27622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35E82-F85F-4376-AA31-0B0D7AC4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3D70C-3E56-4573-929B-4B6A33759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7BBBC-689E-4EBD-90CD-3EEEEE4F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594D-EFE7-4F57-80A1-606B439C1AF9}" type="datetime1">
              <a:rPr lang="en-IN" smtClean="0"/>
              <a:t>05-11-2022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3E774-BA21-4BEE-8D0E-8A909A74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943FE-357B-4253-ABE4-7B26A620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00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BE34959-0A39-4F5C-B778-B99D954A4C71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8255407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This may also have two lines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A1481F2-B403-46A2-BEFA-7C7A5D96B153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638320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595B-64EC-424B-A54D-709364FD970D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9718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3EB8-7072-47B4-9501-ED9DDA4B6098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660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 userDrawn="1"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 userDrawn="1"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3EE45-F769-4FB5-95BB-0FEA556AA95E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20131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5067CF-A10D-45B9-9A07-DF014F2F3BDF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02569411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20029D-EE51-480C-9161-C2EF08185D7D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0694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99018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8E6BF9-2B50-4D33-8B45-E04C034DCDE8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0803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63337-0758-455E-9742-1F2582B166E6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91920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6912075-84D9-4339-A7B2-C2C04BABD24B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0352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379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4D4B-038C-48BC-91B0-31FA24FD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D55BB-69DD-4504-9372-60DF06DB5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E6A49-A0E0-4108-9D8E-3D2A291E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373A-D31F-4F67-97B5-941F60CC7613}" type="datetime1">
              <a:rPr lang="en-IN" smtClean="0"/>
              <a:t>05-11-2022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C7DD8-5F4A-4E1B-BBAF-A2368D915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27AE0-2E61-47FB-90DC-6C70CE84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90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070F27-C27C-4840-B1D3-7A45AB41B4D7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2003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79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BDCA3DB-2564-4EDB-BB3D-4D160060E49C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94754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22863FF-F1E7-4C5D-9190-B56B2181FAEB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79883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E2CBC39-B212-49DE-9A0D-8BA8586A500D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03809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979557B-C683-4205-A944-E25D86484B94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79546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85BF314-F447-4E5E-9F7A-26515E6BB8A7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68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7FEEDBD-248B-4289-990D-586E3D0956DA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2860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 userDrawn="1"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 userDrawn="1"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 dirty="0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MM/YYYY – MM/YYYY</a:t>
            </a:r>
            <a:br>
              <a:rPr lang="en-GB" dirty="0"/>
            </a:br>
            <a:r>
              <a:rPr lang="en-GB" dirty="0"/>
              <a:t>Volume: EUR 00 million</a:t>
            </a:r>
            <a:br>
              <a:rPr lang="en-GB" dirty="0"/>
            </a:br>
            <a:r>
              <a:rPr lang="en-GB" dirty="0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FE287A4-E66A-44C9-9742-E6F7541EE92F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16566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9B091EFD-5860-4ACA-A845-B7D8C6A3D284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75519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18973E32-22DC-4469-A53F-A2179D319B44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1271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59D3-6598-471A-8943-2880BB38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5A16-A3BF-4928-AD88-54BAF7ECC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BB68F-80CE-4036-88B2-6E8AFAB20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CA022-E326-417A-8CD5-36D56B015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96C-95D1-4056-943E-348C8EA8DE03}" type="datetime1">
              <a:rPr lang="en-IN" smtClean="0"/>
              <a:t>05-11-2022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4533F-D7F6-40C8-BC23-552CB5E8E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90B01-34EE-4883-B0C3-7EF9B275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30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77802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89C61BBF-F3FE-43D1-B032-F017464EA11D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94452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6327-C696-4423-8127-7328D006A77C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477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40E-D9B3-43D4-9782-3CC2B6EF229B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6940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9757" y="431341"/>
            <a:ext cx="5765996" cy="574260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 userDrawn="1"/>
        </p:nvSpPr>
        <p:spPr bwMode="gray">
          <a:xfrm>
            <a:off x="600661" y="1475896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3874B3F-1F2A-4694-8BD1-9CD85671B1A0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8351" y="4276011"/>
            <a:ext cx="1075837" cy="147733"/>
          </a:xfrm>
        </p:spPr>
        <p:txBody>
          <a:bodyPr wrap="none" lIns="0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167992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 userDrawn="1"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Photo credits/sources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3198936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</a:t>
            </a:r>
            <a:r>
              <a:rPr kumimoji="0" lang="en-US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Eschborn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32 + 36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5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</a:t>
            </a:r>
            <a:r>
              <a:rPr kumimoji="0" lang="en-GB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Weg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1 - 5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</a:t>
            </a:r>
            <a:r>
              <a:rPr kumimoji="0" lang="en-GB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Eschborn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Germany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0235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ToT-ETP Operators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1DA6723-0D72-4BAC-93A9-CDD0D0043907}" type="datetime1">
              <a:rPr lang="en-IN" smtClean="0"/>
              <a:t>05-11-2022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497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4BE26-2173-40F2-AE3D-ADF86B77F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0DBC2-0B32-4EDF-9638-D2CD94F0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178A8-2D92-47C5-B7CB-19CEED80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EA5CE-B59D-4B50-97CF-04AA6F843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7CDFF-50EA-4882-9F4D-7D3460EA3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D86CEB-F4DB-432F-B37C-63B298BA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53F-DCC2-4185-A927-89FC82B4895E}" type="datetime1">
              <a:rPr lang="en-IN" smtClean="0"/>
              <a:t>05-11-2022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CA5BB-2122-4951-9202-724FD1EC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35FFFF-5E03-466D-A147-455047DA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2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5AB4-F2CD-4330-9F73-38DCED01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86B00F-CE58-452C-B08E-795E9298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0FD7-FB38-45E5-AC48-181410E819AB}" type="datetime1">
              <a:rPr lang="en-IN" smtClean="0"/>
              <a:t>05-11-2022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4067D-540D-4F1D-B607-949B526A5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637DD-A1C6-41FF-8BF3-91BF2D93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9E4395-D7C4-4D30-AC86-1A588033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FC30-943D-4001-94B7-E288863967C5}" type="datetime1">
              <a:rPr lang="en-IN" smtClean="0"/>
              <a:t>05-11-2022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6078B-C5CB-427A-AFC3-17195CE4E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BAE01-70AD-4E1F-BA1C-58E40691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7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FCBC1-7F2D-4C6E-8FBE-4640D61F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002A4-5593-4E76-962A-D767F2A66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A9C25-7FDF-4C86-8807-1E5A49FC0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8560E-724E-431F-9BA3-B9423D76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FA0-31DC-43E1-920D-60102CD2E5A0}" type="datetime1">
              <a:rPr lang="en-IN" smtClean="0"/>
              <a:t>05-11-2022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BEB21-399D-494C-8B1A-79642D667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7447C-6F72-4EFE-9A58-1BC1270C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41B7-C6E9-471B-AD94-8BE91287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8608C2-D03D-43B6-968F-9E4FDA449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F212F-B716-430A-B62B-CE21097EB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A231C-B992-4CA5-9E8C-C03DDA96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C3D0-2463-4F64-8D4C-278777997A3E}" type="datetime1">
              <a:rPr lang="en-IN" smtClean="0"/>
              <a:t>05-11-2022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A3FFB-8BA9-49A4-AE3D-095B52E7A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ToT-ETP Operators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408D1-2C91-49A2-B0AE-29FB5141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2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06824-EA24-4DC9-B7CD-46E0ECEE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179CF-8593-4977-8AD5-5690FA289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551FF-126B-4EB4-AA3B-509A2D368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D1C0A-0F34-4747-8486-D728BE504CA8}" type="datetime1">
              <a:rPr lang="en-IN" smtClean="0"/>
              <a:t>05-11-2022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3A9B1-9BA5-488F-B34F-BF15ABB43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ToT-ETP Operators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3512C-C3AF-4846-BB38-8B5702EC6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 bwMode="gray">
          <a:xfrm>
            <a:off x="11589389" y="6371813"/>
            <a:ext cx="413113" cy="316833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2031" y="6568511"/>
            <a:ext cx="770130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ToT-ETP Operators</a:t>
            </a:r>
            <a:endParaRPr lang="en-GB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557" y="6568511"/>
            <a:ext cx="7115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98EA494-1EA4-473F-9029-F8E14754EC94}" type="datetime1">
              <a:rPr lang="en-IN" smtClean="0"/>
              <a:t>05-11-2022</a:t>
            </a:fld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68511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2" y="6575618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2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642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transition>
    <p:fade/>
  </p:transition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04">
          <p15:clr>
            <a:srgbClr val="F26B43"/>
          </p15:clr>
        </p15:guide>
        <p15:guide id="5" orient="horz" pos="4216">
          <p15:clr>
            <a:srgbClr val="F26B43"/>
          </p15:clr>
        </p15:guide>
        <p15:guide id="7" pos="7573">
          <p15:clr>
            <a:srgbClr val="F26B43"/>
          </p15:clr>
        </p15:guide>
        <p15:guide id="8" pos="1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sv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BDD8960-3CBF-4502-BC05-5D1F81A1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3" b="18773"/>
          <a:stretch/>
        </p:blipFill>
        <p:spPr bwMode="auto">
          <a:xfrm>
            <a:off x="0" y="-39756"/>
            <a:ext cx="12192000" cy="450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68DD1F-896A-E009-1094-EA885C0C6907}"/>
              </a:ext>
            </a:extLst>
          </p:cNvPr>
          <p:cNvSpPr/>
          <p:nvPr/>
        </p:nvSpPr>
        <p:spPr>
          <a:xfrm>
            <a:off x="0" y="1273214"/>
            <a:ext cx="10544537" cy="1450009"/>
          </a:xfrm>
          <a:prstGeom prst="rect">
            <a:avLst/>
          </a:prstGeom>
          <a:solidFill>
            <a:srgbClr val="005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23BB92-CDB1-D26F-8E1B-8E2B18272A43}"/>
              </a:ext>
            </a:extLst>
          </p:cNvPr>
          <p:cNvSpPr/>
          <p:nvPr/>
        </p:nvSpPr>
        <p:spPr>
          <a:xfrm>
            <a:off x="1" y="1273214"/>
            <a:ext cx="371241" cy="14500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850B09-679A-46A3-B85C-45BAD1C4BC91}"/>
              </a:ext>
            </a:extLst>
          </p:cNvPr>
          <p:cNvSpPr/>
          <p:nvPr/>
        </p:nvSpPr>
        <p:spPr>
          <a:xfrm flipV="1">
            <a:off x="1" y="4463390"/>
            <a:ext cx="6219825" cy="142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C70A4937-5185-4CAD-8DEA-CC5001BE0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536" y="5699123"/>
            <a:ext cx="2042979" cy="4757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C36DE8-9C2A-4E2D-8B0F-D5D9F71701AF}"/>
              </a:ext>
            </a:extLst>
          </p:cNvPr>
          <p:cNvSpPr/>
          <p:nvPr/>
        </p:nvSpPr>
        <p:spPr>
          <a:xfrm flipV="1">
            <a:off x="1" y="6715124"/>
            <a:ext cx="12191999" cy="142876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5E0B5E-9B6A-472B-9EBA-7C945C2EAFE9}"/>
              </a:ext>
            </a:extLst>
          </p:cNvPr>
          <p:cNvGrpSpPr/>
          <p:nvPr/>
        </p:nvGrpSpPr>
        <p:grpSpPr>
          <a:xfrm>
            <a:off x="539240" y="1484221"/>
            <a:ext cx="10258371" cy="1998147"/>
            <a:chOff x="539240" y="1476440"/>
            <a:chExt cx="10258371" cy="1998147"/>
          </a:xfrm>
        </p:grpSpPr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330439E9-8CD6-4748-8A40-2E3918CF1D6A}"/>
                </a:ext>
              </a:extLst>
            </p:cNvPr>
            <p:cNvSpPr txBox="1">
              <a:spLocks/>
            </p:cNvSpPr>
            <p:nvPr/>
          </p:nvSpPr>
          <p:spPr>
            <a:xfrm>
              <a:off x="539240" y="2884020"/>
              <a:ext cx="9716305" cy="590567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Promotion of Sustainability in the Textile and Garment Industry in Asia - FABRIC​</a:t>
              </a: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47A80561-143B-42DC-908E-1BBBC1863E2E}"/>
                </a:ext>
              </a:extLst>
            </p:cNvPr>
            <p:cNvSpPr txBox="1"/>
            <p:nvPr/>
          </p:nvSpPr>
          <p:spPr>
            <a:xfrm>
              <a:off x="539240" y="1476440"/>
              <a:ext cx="10258371" cy="105413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TRAINING OF TRAINERS PROGRAMME ON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CAPACITY DEVELOPMENT OF ETP OPERATORS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 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58A6B5-1C50-86CC-406D-5BB5217665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771" t="61628" b="10474"/>
          <a:stretch/>
        </p:blipFill>
        <p:spPr>
          <a:xfrm>
            <a:off x="539240" y="5434802"/>
            <a:ext cx="2867800" cy="80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3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500" y="689484"/>
            <a:ext cx="1460500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Water!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E524E-BB95-4714-A2A7-67D1EADB1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95"/>
          <a:stretch/>
        </p:blipFill>
        <p:spPr>
          <a:xfrm>
            <a:off x="-14516" y="91191"/>
            <a:ext cx="12293601" cy="56789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C262F0-361F-477E-95E1-B559ED882C8A}"/>
              </a:ext>
            </a:extLst>
          </p:cNvPr>
          <p:cNvSpPr txBox="1"/>
          <p:nvPr/>
        </p:nvSpPr>
        <p:spPr>
          <a:xfrm>
            <a:off x="2162583" y="2808265"/>
            <a:ext cx="7208119" cy="769441"/>
          </a:xfrm>
          <a:prstGeom prst="rect">
            <a:avLst/>
          </a:prstGeom>
          <a:solidFill>
            <a:srgbClr val="00769F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did all the water go?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594FB8-2AD5-53A4-C4D6-B9B8E98C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A68D80-1867-740D-78C1-45567502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41F7462-245D-2EE8-A2FF-8E5F9DB6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12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7194825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achieve this ’remarkable’ feat?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95F703-BC46-4441-B6C6-3B20E7D55E2B}"/>
              </a:ext>
            </a:extLst>
          </p:cNvPr>
          <p:cNvSpPr/>
          <p:nvPr/>
        </p:nvSpPr>
        <p:spPr>
          <a:xfrm>
            <a:off x="4367147" y="1724763"/>
            <a:ext cx="7042896" cy="4057950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of rivers, lakes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- making it unusable and unliveable for water species.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Deforestation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- leading to floods in rains and scorching heat in summer.  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of rivers preventing its natural flow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. Less said about sand mining etc., the better!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Mindless construction &amp;  other activities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- global warming.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Uncontrolled ground water extraction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- squandered  a million years’ groundwater reserve in 100 years! 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Where this madness is going to lead us to?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501B8B-A4E4-45E8-887F-7941F998A4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263" y="1761044"/>
            <a:ext cx="2904791" cy="17642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939011-FBA2-4C59-81DC-299465B8FF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263" y="3753738"/>
            <a:ext cx="2904791" cy="190134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0FE9C-299A-221C-8FA6-C6AC6626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76856-10B7-9C8D-5B41-0F58592A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C3EFC37-68C1-2926-B64E-AD6B46C3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41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0CE831-40DF-4C2F-9773-6A8498EE1185}"/>
              </a:ext>
            </a:extLst>
          </p:cNvPr>
          <p:cNvSpPr/>
          <p:nvPr/>
        </p:nvSpPr>
        <p:spPr>
          <a:xfrm>
            <a:off x="0" y="1367775"/>
            <a:ext cx="12192000" cy="4571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500" y="689484"/>
            <a:ext cx="3795648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water scenario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Water scarcity - Wikipedia">
            <a:extLst>
              <a:ext uri="{FF2B5EF4-FFF2-40B4-BE49-F238E27FC236}">
                <a16:creationId xmlns:a16="http://schemas.microsoft.com/office/drawing/2014/main" id="{79F7E132-7711-4DFE-9CD8-5B4ABF81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81348"/>
            <a:ext cx="10363200" cy="454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D47C5-E5EB-4BB2-AD85-AA1B28532DCD}"/>
              </a:ext>
            </a:extLst>
          </p:cNvPr>
          <p:cNvSpPr txBox="1"/>
          <p:nvPr/>
        </p:nvSpPr>
        <p:spPr>
          <a:xfrm>
            <a:off x="4195763" y="514937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i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be happy that Bangladesh is still medium.  </a:t>
            </a:r>
          </a:p>
          <a:p>
            <a:pPr algn="l"/>
            <a:r>
              <a:rPr lang="en-US" sz="1800" i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fast becoming high! 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BAD8C7F-398A-0E17-3680-F888289F3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05E4F7D-DFDA-90E6-8AEA-F29BD3AE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897A954-5A7D-52BB-3B6B-85E9D03AF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07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500" y="689484"/>
            <a:ext cx="3795648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water scenario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5B662A-9872-4783-B4B0-82C729D23F69}"/>
              </a:ext>
            </a:extLst>
          </p:cNvPr>
          <p:cNvCxnSpPr>
            <a:cxnSpLocks/>
            <a:stCxn id="20" idx="2"/>
            <a:endCxn id="25" idx="6"/>
          </p:cNvCxnSpPr>
          <p:nvPr/>
        </p:nvCxnSpPr>
        <p:spPr>
          <a:xfrm>
            <a:off x="1195546" y="3559629"/>
            <a:ext cx="96375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14D33D3-EFCC-4E77-B0AA-0E0145AAAB6B}"/>
              </a:ext>
            </a:extLst>
          </p:cNvPr>
          <p:cNvSpPr/>
          <p:nvPr/>
        </p:nvSpPr>
        <p:spPr>
          <a:xfrm>
            <a:off x="759930" y="1882630"/>
            <a:ext cx="1239536" cy="1239536"/>
          </a:xfrm>
          <a:prstGeom prst="ellipse">
            <a:avLst/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000" r="-30000"/>
            </a:stretch>
          </a:blipFill>
          <a:ln>
            <a:solidFill>
              <a:srgbClr val="00769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8ACD8-F602-436B-A7C4-BFD5BB095F80}"/>
              </a:ext>
            </a:extLst>
          </p:cNvPr>
          <p:cNvSpPr txBox="1"/>
          <p:nvPr/>
        </p:nvSpPr>
        <p:spPr>
          <a:xfrm>
            <a:off x="397691" y="3931282"/>
            <a:ext cx="19640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We all need water.  In general humans need water at the rate of 100-150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lcpd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water.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7BA6396-1605-4093-8445-0D63A96472CF}"/>
              </a:ext>
            </a:extLst>
          </p:cNvPr>
          <p:cNvSpPr/>
          <p:nvPr/>
        </p:nvSpPr>
        <p:spPr>
          <a:xfrm>
            <a:off x="3042222" y="3990239"/>
            <a:ext cx="1239536" cy="1239536"/>
          </a:xfrm>
          <a:prstGeom prst="ellipse">
            <a:avLst/>
          </a:prstGeom>
          <a:blipFill rotWithShape="1">
            <a:blip r:embed="rId4"/>
            <a:srcRect/>
            <a:stretch>
              <a:fillRect l="-17000" r="-17000"/>
            </a:stretch>
          </a:blipFill>
          <a:ln>
            <a:solidFill>
              <a:srgbClr val="00769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984232-372C-41C0-B804-8CE5CE719B4A}"/>
              </a:ext>
            </a:extLst>
          </p:cNvPr>
          <p:cNvSpPr txBox="1"/>
          <p:nvPr/>
        </p:nvSpPr>
        <p:spPr>
          <a:xfrm>
            <a:off x="2679985" y="1843216"/>
            <a:ext cx="19640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minimum one person need would be 20-50 lit/d for drinking, cooking and cleaning.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DAEC0E-22E0-4C95-B942-A24FF8CB33F0}"/>
              </a:ext>
            </a:extLst>
          </p:cNvPr>
          <p:cNvSpPr txBox="1"/>
          <p:nvPr/>
        </p:nvSpPr>
        <p:spPr>
          <a:xfrm>
            <a:off x="4815503" y="3931282"/>
            <a:ext cx="24590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than one in six people world wide, i.e.,  more than a billion people, does not have even this 20 l/d!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7FC102-05A9-48B6-A0C3-21517AB36882}"/>
              </a:ext>
            </a:extLst>
          </p:cNvPr>
          <p:cNvSpPr txBox="1"/>
          <p:nvPr/>
        </p:nvSpPr>
        <p:spPr>
          <a:xfrm>
            <a:off x="7348785" y="1843216"/>
            <a:ext cx="20971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1.6 million people die every year from diarrheal diseases, 90% of these are children under 5.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7198F5-DE7F-402B-9C9D-603F7C5A65A1}"/>
              </a:ext>
            </a:extLst>
          </p:cNvPr>
          <p:cNvSpPr txBox="1"/>
          <p:nvPr/>
        </p:nvSpPr>
        <p:spPr>
          <a:xfrm>
            <a:off x="9728360" y="3931282"/>
            <a:ext cx="19640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Water is also important for other activities like agriculture, industry etc.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AE6E0A0-5816-42ED-823E-F4D4D997DDDA}"/>
              </a:ext>
            </a:extLst>
          </p:cNvPr>
          <p:cNvSpPr/>
          <p:nvPr/>
        </p:nvSpPr>
        <p:spPr>
          <a:xfrm>
            <a:off x="5387459" y="1856277"/>
            <a:ext cx="1239536" cy="1239536"/>
          </a:xfrm>
          <a:prstGeom prst="ellipse">
            <a:avLst/>
          </a:prstGeo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6000" r="-56000"/>
            </a:stretch>
          </a:blipFill>
          <a:ln>
            <a:solidFill>
              <a:srgbClr val="00769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06A16D0-938B-4598-8603-FADAC984FCE0}"/>
              </a:ext>
            </a:extLst>
          </p:cNvPr>
          <p:cNvSpPr/>
          <p:nvPr/>
        </p:nvSpPr>
        <p:spPr>
          <a:xfrm>
            <a:off x="7808303" y="3990239"/>
            <a:ext cx="1239536" cy="1239536"/>
          </a:xfrm>
          <a:prstGeom prst="ellipse">
            <a:avLst/>
          </a:prstGeom>
          <a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000" r="-17000"/>
            </a:stretch>
          </a:blipFill>
          <a:ln>
            <a:solidFill>
              <a:srgbClr val="00769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0E845E9-039C-4847-88E2-4A7745AEADD6}"/>
              </a:ext>
            </a:extLst>
          </p:cNvPr>
          <p:cNvSpPr/>
          <p:nvPr/>
        </p:nvSpPr>
        <p:spPr>
          <a:xfrm>
            <a:off x="10029182" y="1849491"/>
            <a:ext cx="1239536" cy="1239536"/>
          </a:xfrm>
          <a:prstGeom prst="ellipse">
            <a:avLst/>
          </a:prstGeom>
          <a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000" r="-30000"/>
            </a:stretch>
          </a:blipFill>
          <a:ln>
            <a:solidFill>
              <a:srgbClr val="00769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53B9D-D8DD-46B3-B5BD-CDDE4EDD5C8D}"/>
              </a:ext>
            </a:extLst>
          </p:cNvPr>
          <p:cNvCxnSpPr>
            <a:stCxn id="27" idx="4"/>
            <a:endCxn id="28" idx="0"/>
          </p:cNvCxnSpPr>
          <p:nvPr/>
        </p:nvCxnSpPr>
        <p:spPr>
          <a:xfrm flipH="1">
            <a:off x="1379696" y="3122166"/>
            <a:ext cx="2" cy="809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BEC32EC-AD63-404A-B73E-B11304486C83}"/>
              </a:ext>
            </a:extLst>
          </p:cNvPr>
          <p:cNvSpPr/>
          <p:nvPr/>
        </p:nvSpPr>
        <p:spPr>
          <a:xfrm>
            <a:off x="1195546" y="3375479"/>
            <a:ext cx="368299" cy="36829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B6406F-BC26-4F4B-B9F5-29665BBE5627}"/>
              </a:ext>
            </a:extLst>
          </p:cNvPr>
          <p:cNvCxnSpPr/>
          <p:nvPr/>
        </p:nvCxnSpPr>
        <p:spPr>
          <a:xfrm>
            <a:off x="895350" y="3931282"/>
            <a:ext cx="904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4E170B-8A21-48FE-9CE4-5DAEE8219764}"/>
              </a:ext>
            </a:extLst>
          </p:cNvPr>
          <p:cNvCxnSpPr/>
          <p:nvPr/>
        </p:nvCxnSpPr>
        <p:spPr>
          <a:xfrm>
            <a:off x="3209552" y="3183162"/>
            <a:ext cx="904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CC3C939-2B75-4308-94A7-AAD9A83DF51C}"/>
              </a:ext>
            </a:extLst>
          </p:cNvPr>
          <p:cNvCxnSpPr/>
          <p:nvPr/>
        </p:nvCxnSpPr>
        <p:spPr>
          <a:xfrm>
            <a:off x="5592592" y="3942619"/>
            <a:ext cx="904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72E9171-2804-46E1-A105-DCB8E569FD5D}"/>
              </a:ext>
            </a:extLst>
          </p:cNvPr>
          <p:cNvCxnSpPr/>
          <p:nvPr/>
        </p:nvCxnSpPr>
        <p:spPr>
          <a:xfrm>
            <a:off x="10257927" y="3942619"/>
            <a:ext cx="904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F00854-3255-44DE-909E-F32BDA2C6DF4}"/>
              </a:ext>
            </a:extLst>
          </p:cNvPr>
          <p:cNvCxnSpPr/>
          <p:nvPr/>
        </p:nvCxnSpPr>
        <p:spPr>
          <a:xfrm flipH="1">
            <a:off x="3654943" y="3179316"/>
            <a:ext cx="2" cy="809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9D258919-473E-49F1-ABF5-22474471D08E}"/>
              </a:ext>
            </a:extLst>
          </p:cNvPr>
          <p:cNvSpPr/>
          <p:nvPr/>
        </p:nvSpPr>
        <p:spPr>
          <a:xfrm>
            <a:off x="3477841" y="3375479"/>
            <a:ext cx="368299" cy="36829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ECC07B-E58E-4237-A5EC-AE52591CBA76}"/>
              </a:ext>
            </a:extLst>
          </p:cNvPr>
          <p:cNvCxnSpPr>
            <a:cxnSpLocks/>
            <a:stCxn id="38" idx="4"/>
          </p:cNvCxnSpPr>
          <p:nvPr/>
        </p:nvCxnSpPr>
        <p:spPr>
          <a:xfrm>
            <a:off x="6007227" y="3095813"/>
            <a:ext cx="0" cy="835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DB89E37-02D0-4456-9D94-6A120A7A3EE0}"/>
              </a:ext>
            </a:extLst>
          </p:cNvPr>
          <p:cNvSpPr/>
          <p:nvPr/>
        </p:nvSpPr>
        <p:spPr>
          <a:xfrm>
            <a:off x="5828026" y="3375479"/>
            <a:ext cx="368299" cy="36829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FD191B-1C85-46B5-915B-763C951C28BA}"/>
              </a:ext>
            </a:extLst>
          </p:cNvPr>
          <p:cNvCxnSpPr/>
          <p:nvPr/>
        </p:nvCxnSpPr>
        <p:spPr>
          <a:xfrm>
            <a:off x="7942916" y="3183162"/>
            <a:ext cx="904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0787942-917D-4DF2-8A77-607EB1EFF936}"/>
              </a:ext>
            </a:extLst>
          </p:cNvPr>
          <p:cNvCxnSpPr/>
          <p:nvPr/>
        </p:nvCxnSpPr>
        <p:spPr>
          <a:xfrm flipH="1">
            <a:off x="8388307" y="3179316"/>
            <a:ext cx="2" cy="809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60BC67A-567E-4FE0-AE7E-B84A9C3CBABD}"/>
              </a:ext>
            </a:extLst>
          </p:cNvPr>
          <p:cNvSpPr/>
          <p:nvPr/>
        </p:nvSpPr>
        <p:spPr>
          <a:xfrm>
            <a:off x="8213209" y="3375479"/>
            <a:ext cx="368299" cy="36829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EE9CF4-EAC6-4298-9F12-BF85DCD5555E}"/>
              </a:ext>
            </a:extLst>
          </p:cNvPr>
          <p:cNvCxnSpPr>
            <a:cxnSpLocks/>
          </p:cNvCxnSpPr>
          <p:nvPr/>
        </p:nvCxnSpPr>
        <p:spPr>
          <a:xfrm>
            <a:off x="10645902" y="3095813"/>
            <a:ext cx="0" cy="835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1BB77B0-0808-42F5-9978-EB4F6C3CFB3B}"/>
              </a:ext>
            </a:extLst>
          </p:cNvPr>
          <p:cNvSpPr/>
          <p:nvPr/>
        </p:nvSpPr>
        <p:spPr>
          <a:xfrm>
            <a:off x="10464801" y="3375479"/>
            <a:ext cx="368299" cy="36829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43F54-D874-73BD-2564-A366EB5C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84636B-A2D3-F8FC-A0F3-88889843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DE9E61-61DE-85B3-6F21-F74DA84A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49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ADD9956-740A-47DA-BB4A-A29E795B0451}"/>
              </a:ext>
            </a:extLst>
          </p:cNvPr>
          <p:cNvSpPr/>
          <p:nvPr/>
        </p:nvSpPr>
        <p:spPr>
          <a:xfrm>
            <a:off x="0" y="1745537"/>
            <a:ext cx="12192000" cy="3114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4815959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Water, water everywhere….?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92" descr="0901">
            <a:extLst>
              <a:ext uri="{FF2B5EF4-FFF2-40B4-BE49-F238E27FC236}">
                <a16:creationId xmlns:a16="http://schemas.microsoft.com/office/drawing/2014/main" id="{93298A3C-DED1-48BA-97A6-CFD40F08F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34" y="1968449"/>
            <a:ext cx="9366332" cy="26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400EFF0-3129-4053-BE84-44D681156322}"/>
              </a:ext>
            </a:extLst>
          </p:cNvPr>
          <p:cNvSpPr txBox="1"/>
          <p:nvPr/>
        </p:nvSpPr>
        <p:spPr>
          <a:xfrm>
            <a:off x="2230417" y="5056773"/>
            <a:ext cx="7731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800" kern="0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 very small fraction (0.014%) is available for human use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4307B5-977D-5865-7D09-D7B72D600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6F019-402C-7080-1790-487EC078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474DF54-E795-3277-9C5C-62D8CAE5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6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7280730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cycle, maintained for a million years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5">
            <a:extLst>
              <a:ext uri="{FF2B5EF4-FFF2-40B4-BE49-F238E27FC236}">
                <a16:creationId xmlns:a16="http://schemas.microsoft.com/office/drawing/2014/main" id="{50F8D69E-5BE7-417E-9844-D5B8F613554B}"/>
              </a:ext>
            </a:extLst>
          </p:cNvPr>
          <p:cNvGrpSpPr>
            <a:grpSpLocks/>
          </p:cNvGrpSpPr>
          <p:nvPr/>
        </p:nvGrpSpPr>
        <p:grpSpPr bwMode="auto">
          <a:xfrm>
            <a:off x="2262396" y="1524606"/>
            <a:ext cx="7912281" cy="4419854"/>
            <a:chOff x="32" y="32"/>
            <a:chExt cx="5688" cy="3624"/>
          </a:xfrm>
        </p:grpSpPr>
        <p:grpSp>
          <p:nvGrpSpPr>
            <p:cNvPr id="71" name="Group 6">
              <a:extLst>
                <a:ext uri="{FF2B5EF4-FFF2-40B4-BE49-F238E27FC236}">
                  <a16:creationId xmlns:a16="http://schemas.microsoft.com/office/drawing/2014/main" id="{D3E74254-72B5-484D-80E2-A9D7A80CB7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" y="32"/>
              <a:ext cx="5688" cy="3624"/>
              <a:chOff x="32" y="32"/>
              <a:chExt cx="5688" cy="3624"/>
            </a:xfrm>
          </p:grpSpPr>
          <p:grpSp>
            <p:nvGrpSpPr>
              <p:cNvPr id="103" name="Group 7">
                <a:extLst>
                  <a:ext uri="{FF2B5EF4-FFF2-40B4-BE49-F238E27FC236}">
                    <a16:creationId xmlns:a16="http://schemas.microsoft.com/office/drawing/2014/main" id="{D4938B02-5177-4989-8E9B-4756EEF2AC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" y="32"/>
                <a:ext cx="5688" cy="3618"/>
                <a:chOff x="32" y="32"/>
                <a:chExt cx="5688" cy="3618"/>
              </a:xfrm>
            </p:grpSpPr>
            <p:pic>
              <p:nvPicPr>
                <p:cNvPr id="107" name="Picture 8">
                  <a:extLst>
                    <a:ext uri="{FF2B5EF4-FFF2-40B4-BE49-F238E27FC236}">
                      <a16:creationId xmlns:a16="http://schemas.microsoft.com/office/drawing/2014/main" id="{C222048F-C84A-47BA-B330-9C61615448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" y="38"/>
                  <a:ext cx="5688" cy="3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08" name="Group 9">
                  <a:extLst>
                    <a:ext uri="{FF2B5EF4-FFF2-40B4-BE49-F238E27FC236}">
                      <a16:creationId xmlns:a16="http://schemas.microsoft.com/office/drawing/2014/main" id="{FF154E8F-7CC9-4213-9887-F94C7D3ED9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" y="32"/>
                  <a:ext cx="5672" cy="3618"/>
                  <a:chOff x="32" y="32"/>
                  <a:chExt cx="5672" cy="3618"/>
                </a:xfrm>
              </p:grpSpPr>
              <p:sp>
                <p:nvSpPr>
                  <p:cNvPr id="109" name="Line 10">
                    <a:extLst>
                      <a:ext uri="{FF2B5EF4-FFF2-40B4-BE49-F238E27FC236}">
                        <a16:creationId xmlns:a16="http://schemas.microsoft.com/office/drawing/2014/main" id="{B4633145-D78C-42BD-9197-0B4DD13218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" y="32"/>
                    <a:ext cx="0" cy="360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IN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0" name="Line 11">
                    <a:extLst>
                      <a:ext uri="{FF2B5EF4-FFF2-40B4-BE49-F238E27FC236}">
                        <a16:creationId xmlns:a16="http://schemas.microsoft.com/office/drawing/2014/main" id="{267C85E3-69AE-42C9-82A6-EBA1A74E3D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" y="32"/>
                    <a:ext cx="565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IN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1" name="Line 12">
                    <a:extLst>
                      <a:ext uri="{FF2B5EF4-FFF2-40B4-BE49-F238E27FC236}">
                        <a16:creationId xmlns:a16="http://schemas.microsoft.com/office/drawing/2014/main" id="{C9EB4780-EB14-477A-995E-69094D5345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04" y="32"/>
                    <a:ext cx="0" cy="231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IN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Line 13">
                    <a:extLst>
                      <a:ext uri="{FF2B5EF4-FFF2-40B4-BE49-F238E27FC236}">
                        <a16:creationId xmlns:a16="http://schemas.microsoft.com/office/drawing/2014/main" id="{490CB686-6539-4A75-8025-7149172C76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" y="3648"/>
                    <a:ext cx="460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IN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3" name="Line 14">
                    <a:extLst>
                      <a:ext uri="{FF2B5EF4-FFF2-40B4-BE49-F238E27FC236}">
                        <a16:creationId xmlns:a16="http://schemas.microsoft.com/office/drawing/2014/main" id="{A6738A70-48E5-44A8-B9FE-3EC2B33C8A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50" y="2345"/>
                    <a:ext cx="1054" cy="130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IN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04" name="Line 15">
                <a:extLst>
                  <a:ext uri="{FF2B5EF4-FFF2-40B4-BE49-F238E27FC236}">
                    <a16:creationId xmlns:a16="http://schemas.microsoft.com/office/drawing/2014/main" id="{76B75DDD-7387-4CA2-AECC-9F9BD7900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0" y="2752"/>
                <a:ext cx="0" cy="9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IN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Line 16">
                <a:extLst>
                  <a:ext uri="{FF2B5EF4-FFF2-40B4-BE49-F238E27FC236}">
                    <a16:creationId xmlns:a16="http://schemas.microsoft.com/office/drawing/2014/main" id="{EC77F205-1D6A-45DF-9F3B-864EA6533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8" y="2224"/>
                <a:ext cx="656" cy="5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IN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Line 17">
                <a:extLst>
                  <a:ext uri="{FF2B5EF4-FFF2-40B4-BE49-F238E27FC236}">
                    <a16:creationId xmlns:a16="http://schemas.microsoft.com/office/drawing/2014/main" id="{A29F90FE-925F-4F50-87B0-23978FD89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" y="2744"/>
                <a:ext cx="76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IN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" name="AutoShape 18">
              <a:extLst>
                <a:ext uri="{FF2B5EF4-FFF2-40B4-BE49-F238E27FC236}">
                  <a16:creationId xmlns:a16="http://schemas.microsoft.com/office/drawing/2014/main" id="{40FF89F6-CD3D-4CBB-83FB-18550FF7C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" y="2096"/>
              <a:ext cx="187" cy="320"/>
            </a:xfrm>
            <a:prstGeom prst="downArrow">
              <a:avLst>
                <a:gd name="adj1" fmla="val 50000"/>
                <a:gd name="adj2" fmla="val 42781"/>
              </a:avLst>
            </a:prstGeom>
            <a:solidFill>
              <a:srgbClr val="3333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31333DD5-AB50-46C9-9E98-66D55DDB32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500000">
              <a:off x="2098" y="1408"/>
              <a:ext cx="187" cy="320"/>
            </a:xfrm>
            <a:prstGeom prst="downArrow">
              <a:avLst>
                <a:gd name="adj1" fmla="val 50000"/>
                <a:gd name="adj2" fmla="val 42781"/>
              </a:avLst>
            </a:prstGeom>
            <a:solidFill>
              <a:srgbClr val="3333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AutoShape 20">
              <a:extLst>
                <a:ext uri="{FF2B5EF4-FFF2-40B4-BE49-F238E27FC236}">
                  <a16:creationId xmlns:a16="http://schemas.microsoft.com/office/drawing/2014/main" id="{20162F9D-C238-4575-94DC-DB04FFB39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" y="2440"/>
              <a:ext cx="187" cy="480"/>
            </a:xfrm>
            <a:prstGeom prst="downArrow">
              <a:avLst>
                <a:gd name="adj1" fmla="val 50000"/>
                <a:gd name="adj2" fmla="val 64171"/>
              </a:avLst>
            </a:prstGeom>
            <a:solidFill>
              <a:srgbClr val="3333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AutoShape 21">
              <a:extLst>
                <a:ext uri="{FF2B5EF4-FFF2-40B4-BE49-F238E27FC236}">
                  <a16:creationId xmlns:a16="http://schemas.microsoft.com/office/drawing/2014/main" id="{5A7EA45B-11D1-4562-A0BF-1AEE8633CD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84" y="960"/>
              <a:ext cx="195" cy="1311"/>
            </a:xfrm>
            <a:prstGeom prst="downArrow">
              <a:avLst>
                <a:gd name="adj1" fmla="val 50000"/>
                <a:gd name="adj2" fmla="val 168205"/>
              </a:avLst>
            </a:prstGeom>
            <a:solidFill>
              <a:srgbClr val="3333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AutoShape 22">
              <a:extLst>
                <a:ext uri="{FF2B5EF4-FFF2-40B4-BE49-F238E27FC236}">
                  <a16:creationId xmlns:a16="http://schemas.microsoft.com/office/drawing/2014/main" id="{22A5AA5D-FCED-4000-A8C5-2FD194D0B5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616" y="960"/>
              <a:ext cx="195" cy="1191"/>
            </a:xfrm>
            <a:prstGeom prst="downArrow">
              <a:avLst>
                <a:gd name="adj1" fmla="val 50000"/>
                <a:gd name="adj2" fmla="val 152821"/>
              </a:avLst>
            </a:prstGeom>
            <a:solidFill>
              <a:srgbClr val="3333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AutoShape 23">
              <a:extLst>
                <a:ext uri="{FF2B5EF4-FFF2-40B4-BE49-F238E27FC236}">
                  <a16:creationId xmlns:a16="http://schemas.microsoft.com/office/drawing/2014/main" id="{52E0C9B2-B635-4DE8-9FB8-8570FD41FD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4232" y="960"/>
              <a:ext cx="195" cy="1024"/>
            </a:xfrm>
            <a:prstGeom prst="downArrow">
              <a:avLst>
                <a:gd name="adj1" fmla="val 50000"/>
                <a:gd name="adj2" fmla="val 131282"/>
              </a:avLst>
            </a:prstGeom>
            <a:solidFill>
              <a:srgbClr val="3333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AutoShape 24">
              <a:extLst>
                <a:ext uri="{FF2B5EF4-FFF2-40B4-BE49-F238E27FC236}">
                  <a16:creationId xmlns:a16="http://schemas.microsoft.com/office/drawing/2014/main" id="{4C02B258-3F6D-4658-AA1F-B6B7377363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4896" y="1280"/>
              <a:ext cx="195" cy="1048"/>
            </a:xfrm>
            <a:prstGeom prst="downArrow">
              <a:avLst>
                <a:gd name="adj1" fmla="val 50000"/>
                <a:gd name="adj2" fmla="val 134359"/>
              </a:avLst>
            </a:prstGeom>
            <a:solidFill>
              <a:srgbClr val="3333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 Box 25">
              <a:extLst>
                <a:ext uri="{FF2B5EF4-FFF2-40B4-BE49-F238E27FC236}">
                  <a16:creationId xmlns:a16="http://schemas.microsoft.com/office/drawing/2014/main" id="{9E9B3E1E-FF84-46AD-99DC-24B7E4D11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766"/>
              <a:ext cx="140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Evaporation and transpiration</a:t>
              </a:r>
            </a:p>
          </p:txBody>
        </p:sp>
        <p:sp>
          <p:nvSpPr>
            <p:cNvPr id="80" name="Text Box 26">
              <a:extLst>
                <a:ext uri="{FF2B5EF4-FFF2-40B4-BE49-F238E27FC236}">
                  <a16:creationId xmlns:a16="http://schemas.microsoft.com/office/drawing/2014/main" id="{E9DDA71A-F1F0-4E67-82E6-E585D59542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9" y="1079"/>
              <a:ext cx="65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Evaporation</a:t>
              </a:r>
            </a:p>
          </p:txBody>
        </p:sp>
        <p:sp>
          <p:nvSpPr>
            <p:cNvPr id="81" name="Text Box 27">
              <a:extLst>
                <a:ext uri="{FF2B5EF4-FFF2-40B4-BE49-F238E27FC236}">
                  <a16:creationId xmlns:a16="http://schemas.microsoft.com/office/drawing/2014/main" id="{21682EDB-4BD7-4C06-877D-6E8C625A4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0" y="2175"/>
              <a:ext cx="445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Stream</a:t>
              </a:r>
            </a:p>
          </p:txBody>
        </p:sp>
        <p:sp>
          <p:nvSpPr>
            <p:cNvPr id="82" name="Text Box 28">
              <a:extLst>
                <a:ext uri="{FF2B5EF4-FFF2-40B4-BE49-F238E27FC236}">
                  <a16:creationId xmlns:a16="http://schemas.microsoft.com/office/drawing/2014/main" id="{16448F07-C565-4F96-93C2-EFF237944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5" y="2535"/>
              <a:ext cx="553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Infiltration</a:t>
              </a:r>
            </a:p>
          </p:txBody>
        </p:sp>
        <p:sp>
          <p:nvSpPr>
            <p:cNvPr id="83" name="Text Box 29">
              <a:extLst>
                <a:ext uri="{FF2B5EF4-FFF2-40B4-BE49-F238E27FC236}">
                  <a16:creationId xmlns:a16="http://schemas.microsoft.com/office/drawing/2014/main" id="{5E2EC0EF-7F5E-4BF3-A43F-69438DD40D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5" y="2367"/>
              <a:ext cx="628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table</a:t>
              </a:r>
            </a:p>
          </p:txBody>
        </p:sp>
        <p:sp>
          <p:nvSpPr>
            <p:cNvPr id="84" name="Text Box 30">
              <a:extLst>
                <a:ext uri="{FF2B5EF4-FFF2-40B4-BE49-F238E27FC236}">
                  <a16:creationId xmlns:a16="http://schemas.microsoft.com/office/drawing/2014/main" id="{7187462A-2F35-4D32-80CB-09BDB255F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9" y="2327"/>
              <a:ext cx="553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Infiltration</a:t>
              </a:r>
            </a:p>
          </p:txBody>
        </p:sp>
        <p:sp>
          <p:nvSpPr>
            <p:cNvPr id="85" name="Text Box 31">
              <a:extLst>
                <a:ext uri="{FF2B5EF4-FFF2-40B4-BE49-F238E27FC236}">
                  <a16:creationId xmlns:a16="http://schemas.microsoft.com/office/drawing/2014/main" id="{75E3DDD9-01A8-483A-9E62-6374E5117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7" y="2743"/>
              <a:ext cx="949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Unconfined aquifer</a:t>
              </a:r>
            </a:p>
          </p:txBody>
        </p:sp>
        <p:sp>
          <p:nvSpPr>
            <p:cNvPr id="86" name="Text Box 32">
              <a:extLst>
                <a:ext uri="{FF2B5EF4-FFF2-40B4-BE49-F238E27FC236}">
                  <a16:creationId xmlns:a16="http://schemas.microsoft.com/office/drawing/2014/main" id="{705A2D5B-2E4F-46E3-A8E8-7D7A90982E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6" y="3135"/>
              <a:ext cx="846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Confined aquifer</a:t>
              </a:r>
            </a:p>
          </p:txBody>
        </p:sp>
        <p:sp>
          <p:nvSpPr>
            <p:cNvPr id="87" name="Text Box 33">
              <a:extLst>
                <a:ext uri="{FF2B5EF4-FFF2-40B4-BE49-F238E27FC236}">
                  <a16:creationId xmlns:a16="http://schemas.microsoft.com/office/drawing/2014/main" id="{57A69DA7-EAF7-4EE7-82F0-D76946B0EB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8" y="2431"/>
              <a:ext cx="344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Lake</a:t>
              </a:r>
            </a:p>
          </p:txBody>
        </p:sp>
        <p:sp>
          <p:nvSpPr>
            <p:cNvPr id="88" name="Line 34">
              <a:extLst>
                <a:ext uri="{FF2B5EF4-FFF2-40B4-BE49-F238E27FC236}">
                  <a16:creationId xmlns:a16="http://schemas.microsoft.com/office/drawing/2014/main" id="{13AB8902-F810-401A-953D-BBAC657426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6" y="1048"/>
              <a:ext cx="0" cy="13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 Box 35">
              <a:extLst>
                <a:ext uri="{FF2B5EF4-FFF2-40B4-BE49-F238E27FC236}">
                  <a16:creationId xmlns:a16="http://schemas.microsoft.com/office/drawing/2014/main" id="{23C7C0C7-2C82-4472-8D76-3DD4AECBB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4" y="855"/>
              <a:ext cx="1078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 requiring a pump</a:t>
              </a:r>
            </a:p>
          </p:txBody>
        </p:sp>
        <p:sp>
          <p:nvSpPr>
            <p:cNvPr id="90" name="Line 36">
              <a:extLst>
                <a:ext uri="{FF2B5EF4-FFF2-40B4-BE49-F238E27FC236}">
                  <a16:creationId xmlns:a16="http://schemas.microsoft.com/office/drawing/2014/main" id="{4E9CA239-79BE-4F55-9ED2-BD14C36F0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2" y="584"/>
              <a:ext cx="0" cy="180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 Box 37">
              <a:extLst>
                <a:ext uri="{FF2B5EF4-FFF2-40B4-BE49-F238E27FC236}">
                  <a16:creationId xmlns:a16="http://schemas.microsoft.com/office/drawing/2014/main" id="{DF454677-9BF6-45F5-BC58-EF940368C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2" y="247"/>
              <a:ext cx="673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Flowing</a:t>
              </a:r>
            </a:p>
            <a:p>
              <a:pPr algn="ctr">
                <a:defRPr/>
              </a:pPr>
              <a:r>
                <a:rPr lang="en-US" altLang="en-US" sz="105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artesian well</a:t>
              </a:r>
              <a:endParaRPr lang="en-US" alt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 Box 38">
              <a:extLst>
                <a:ext uri="{FF2B5EF4-FFF2-40B4-BE49-F238E27FC236}">
                  <a16:creationId xmlns:a16="http://schemas.microsoft.com/office/drawing/2014/main" id="{D46BC238-06C3-401E-BE36-CDE43F6BD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4" y="1727"/>
              <a:ext cx="419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Runoff</a:t>
              </a:r>
              <a:endParaRPr lang="en-US" altLang="en-US" sz="1050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 Box 39">
              <a:extLst>
                <a:ext uri="{FF2B5EF4-FFF2-40B4-BE49-F238E27FC236}">
                  <a16:creationId xmlns:a16="http://schemas.microsoft.com/office/drawing/2014/main" id="{C0A9848D-DA76-428D-B7CF-99FD26C8DD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" y="607"/>
              <a:ext cx="667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050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Precipitation</a:t>
              </a:r>
              <a:endParaRPr lang="en-US" altLang="en-US" sz="1050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 Box 40">
              <a:extLst>
                <a:ext uri="{FF2B5EF4-FFF2-40B4-BE49-F238E27FC236}">
                  <a16:creationId xmlns:a16="http://schemas.microsoft.com/office/drawing/2014/main" id="{08F3A46D-3729-48D1-9480-88D49C1C3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" y="1159"/>
              <a:ext cx="818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050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Confined</a:t>
              </a:r>
            </a:p>
            <a:p>
              <a:pPr>
                <a:defRPr/>
              </a:pPr>
              <a:r>
                <a:rPr lang="en-US" altLang="en-US" sz="1050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Recharge Area</a:t>
              </a:r>
            </a:p>
          </p:txBody>
        </p:sp>
        <p:sp>
          <p:nvSpPr>
            <p:cNvPr id="95" name="Text Box 41">
              <a:extLst>
                <a:ext uri="{FF2B5EF4-FFF2-40B4-BE49-F238E27FC236}">
                  <a16:creationId xmlns:a16="http://schemas.microsoft.com/office/drawing/2014/main" id="{0F8BC308-EB85-4F31-B0C0-A0E13C064B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4" y="2119"/>
              <a:ext cx="47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050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Aquifer</a:t>
              </a:r>
            </a:p>
          </p:txBody>
        </p:sp>
        <p:sp>
          <p:nvSpPr>
            <p:cNvPr id="96" name="Line 42">
              <a:extLst>
                <a:ext uri="{FF2B5EF4-FFF2-40B4-BE49-F238E27FC236}">
                  <a16:creationId xmlns:a16="http://schemas.microsoft.com/office/drawing/2014/main" id="{E85335E5-3B21-47E5-AE93-D2130C1518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40" y="2568"/>
              <a:ext cx="0" cy="1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Line 43">
              <a:extLst>
                <a:ext uri="{FF2B5EF4-FFF2-40B4-BE49-F238E27FC236}">
                  <a16:creationId xmlns:a16="http://schemas.microsoft.com/office/drawing/2014/main" id="{894076E5-E95F-4327-9463-9A88728A44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800000">
              <a:off x="1696" y="3064"/>
              <a:ext cx="18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Line 44">
              <a:extLst>
                <a:ext uri="{FF2B5EF4-FFF2-40B4-BE49-F238E27FC236}">
                  <a16:creationId xmlns:a16="http://schemas.microsoft.com/office/drawing/2014/main" id="{260E4198-59F0-4EEA-86C4-62CEC41296B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" flipH="1">
              <a:off x="1888" y="3064"/>
              <a:ext cx="18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Line 45">
              <a:extLst>
                <a:ext uri="{FF2B5EF4-FFF2-40B4-BE49-F238E27FC236}">
                  <a16:creationId xmlns:a16="http://schemas.microsoft.com/office/drawing/2014/main" id="{74797ED9-290D-4766-A466-B8658C0E0F7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800000">
              <a:off x="2432" y="2855"/>
              <a:ext cx="18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id="{0AB3B292-E225-4A7E-A3AE-B9C96943CF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" flipH="1">
              <a:off x="2624" y="2855"/>
              <a:ext cx="18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IN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 Box 47">
              <a:extLst>
                <a:ext uri="{FF2B5EF4-FFF2-40B4-BE49-F238E27FC236}">
                  <a16:creationId xmlns:a16="http://schemas.microsoft.com/office/drawing/2014/main" id="{9C3F4A96-BCB7-44C5-9E6C-7F8DC4F426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" y="3231"/>
              <a:ext cx="1264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050" b="1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Less permeable material</a:t>
              </a:r>
            </a:p>
            <a:p>
              <a:pPr>
                <a:defRPr/>
              </a:pPr>
              <a:r>
                <a:rPr lang="en-US" altLang="en-US" sz="1050" b="1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such as clay</a:t>
              </a:r>
            </a:p>
          </p:txBody>
        </p:sp>
        <p:sp>
          <p:nvSpPr>
            <p:cNvPr id="102" name="Text Box 48">
              <a:extLst>
                <a:ext uri="{FF2B5EF4-FFF2-40B4-BE49-F238E27FC236}">
                  <a16:creationId xmlns:a16="http://schemas.microsoft.com/office/drawing/2014/main" id="{61C53070-7A71-4012-B99B-C78B70F68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5" y="3423"/>
              <a:ext cx="1645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050" b="1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Confirming permeable rock layer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C5E99-3A6B-6BE4-9EE4-336197A5C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F5C36-258A-8798-370A-F0D6E21A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E2B79D4-BEAE-B7F5-A398-E7A8B758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78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Greenhouse Effect | Download Scientific Diagram">
            <a:extLst>
              <a:ext uri="{FF2B5EF4-FFF2-40B4-BE49-F238E27FC236}">
                <a16:creationId xmlns:a16="http://schemas.microsoft.com/office/drawing/2014/main" id="{8759C15D-FDDE-4E87-A0AC-0CD68C90B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2696" r="3995" b="7631"/>
          <a:stretch/>
        </p:blipFill>
        <p:spPr bwMode="auto">
          <a:xfrm>
            <a:off x="-2" y="1542214"/>
            <a:ext cx="5112405" cy="37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45A5B4-A39A-4972-A456-1CFDE334542A}"/>
              </a:ext>
            </a:extLst>
          </p:cNvPr>
          <p:cNvSpPr/>
          <p:nvPr/>
        </p:nvSpPr>
        <p:spPr>
          <a:xfrm>
            <a:off x="4799671" y="1542833"/>
            <a:ext cx="7392329" cy="37977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2870199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warming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05E48F-4B85-4790-B0BA-74C66876AE8E}"/>
              </a:ext>
            </a:extLst>
          </p:cNvPr>
          <p:cNvSpPr txBox="1"/>
          <p:nvPr/>
        </p:nvSpPr>
        <p:spPr>
          <a:xfrm>
            <a:off x="5070480" y="1711667"/>
            <a:ext cx="649922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see temperature in summer is increasing every year, but may not know why. 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&amp; pollution increase thermal radiation - increase temperature by 4-5</a:t>
            </a:r>
            <a:r>
              <a:rPr lang="en-IN" sz="21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increase evaporation rates: means loss of more water.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evaporation of water results in heavy rains at some time creating, flash floods.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- no water when needed, flood when it rains!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625A21-BEB6-8262-F6E1-C262C546C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23924E3-349D-E5B9-5830-BF91B031C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56418AF-50A8-64B9-719B-C73CCC63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16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139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7937501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water consumption pattern in Dhaka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4EF4B1A1-997B-47B1-AB7A-A4DF263691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267187"/>
              </p:ext>
            </p:extLst>
          </p:nvPr>
        </p:nvGraphicFramePr>
        <p:xfrm>
          <a:off x="1377301" y="1795702"/>
          <a:ext cx="4572000" cy="3293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705B163-E779-4F32-9E30-2E28439AE2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44107"/>
              </p:ext>
            </p:extLst>
          </p:nvPr>
        </p:nvGraphicFramePr>
        <p:xfrm>
          <a:off x="6223000" y="1795701"/>
          <a:ext cx="4572000" cy="3293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A3C66-6910-5513-006E-907A50AE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BFB6A-9CCC-B99B-DC4A-7426AD994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D0D7668-BC3D-0568-9B55-DB60DE35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69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5314951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groundwater in Dhaka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E8034B7-EE7D-4E16-A356-F38D63F9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533" y="1896376"/>
            <a:ext cx="6746934" cy="3495470"/>
          </a:xfrm>
        </p:spPr>
        <p:txBody>
          <a:bodyPr>
            <a:noAutofit/>
          </a:bodyPr>
          <a:lstStyle/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most areas around Dhaka, ground water depletion is in the range of 2 m - 5m annually.  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some areas groundwater level has gone down below 800 ft (250 m). 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depletion is caused by the low re-charge rate.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Magnitude of ground water depletion means present water extraction is more than re-charge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Situation become graver if annual rainfall rates falls.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116CE3-DA78-48A5-BB30-B46E7EC3F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144" y="1613542"/>
            <a:ext cx="3119029" cy="44684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1D657D-FC5C-DDD7-3E14-6D384202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627BD9-4B91-79EF-4E3C-56E213FE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88695B5-4D69-45C6-055F-EDDDA5D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18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32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6746934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usage by textile industry in Dhaka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E8034B7-EE7D-4E16-A356-F38D63F9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671" y="1770746"/>
            <a:ext cx="6746934" cy="3495470"/>
          </a:xfrm>
        </p:spPr>
        <p:txBody>
          <a:bodyPr>
            <a:noAutofit/>
          </a:bodyPr>
          <a:lstStyle/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Most industries have small land - low rain water recharge against huge withdrawal.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It is like thousands of pumps, continuously pump the groundwater to river!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Groundwater level in most areas very low- water becomes  saline or under yielding 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Adopting rain water harvesting is good, but the clayey soil, does not allow much water to percolate.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 scarcity would be disastrous for Bangladesh, depending heavily on textile industry.   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Garment Factories in Bangladesh: Interactive Map — NYU Stern Center for  Business and Human Rights">
            <a:extLst>
              <a:ext uri="{FF2B5EF4-FFF2-40B4-BE49-F238E27FC236}">
                <a16:creationId xmlns:a16="http://schemas.microsoft.com/office/drawing/2014/main" id="{437D3B31-0CBC-4F08-B9B7-A438D3E3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r="43349"/>
          <a:stretch/>
        </p:blipFill>
        <p:spPr bwMode="auto">
          <a:xfrm>
            <a:off x="1176367" y="1609701"/>
            <a:ext cx="2768599" cy="47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A31495-F52E-4CF9-A90B-4841D10FA2DF}"/>
              </a:ext>
            </a:extLst>
          </p:cNvPr>
          <p:cNvSpPr txBox="1"/>
          <p:nvPr/>
        </p:nvSpPr>
        <p:spPr>
          <a:xfrm>
            <a:off x="2159000" y="448310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Dhaka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78E7153-C931-7AD1-2B70-D11781CB9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6933761-6333-E6D1-CCE8-522A7AF2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B8BADFA-D2D3-515B-0194-7823BFB4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19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0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duction ID_4174008">
            <a:hlinkClick r:id="" action="ppaction://media"/>
            <a:extLst>
              <a:ext uri="{FF2B5EF4-FFF2-40B4-BE49-F238E27FC236}">
                <a16:creationId xmlns:a16="http://schemas.microsoft.com/office/drawing/2014/main" id="{8432E40B-2D09-43D6-9ECC-E1F0DCB770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25"/>
                </p14:media>
              </p:ext>
            </p:extLst>
          </p:nvPr>
        </p:nvPicPr>
        <p:blipFill rotWithShape="1">
          <a:blip r:embed="rId4"/>
          <a:srcRect l="-214" t="-18895" r="214" b="32228"/>
          <a:stretch/>
        </p:blipFill>
        <p:spPr>
          <a:xfrm>
            <a:off x="-26126" y="-1295841"/>
            <a:ext cx="12192000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6F514A-E2B2-41D9-BF6A-DD4D28C68D1E}"/>
              </a:ext>
            </a:extLst>
          </p:cNvPr>
          <p:cNvSpPr txBox="1"/>
          <p:nvPr/>
        </p:nvSpPr>
        <p:spPr>
          <a:xfrm>
            <a:off x="1805849" y="5204145"/>
            <a:ext cx="8528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600" b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for industries: </a:t>
            </a:r>
          </a:p>
          <a:p>
            <a:pPr algn="ctr"/>
            <a:r>
              <a:rPr lang="en-IN" sz="3600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&amp; need for conservation</a:t>
            </a:r>
            <a:endParaRPr lang="en-US" sz="3600" dirty="0">
              <a:solidFill>
                <a:srgbClr val="0076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10">
            <a:extLst>
              <a:ext uri="{FF2B5EF4-FFF2-40B4-BE49-F238E27FC236}">
                <a16:creationId xmlns:a16="http://schemas.microsoft.com/office/drawing/2014/main" id="{3A1FB9C0-9B38-4473-8C0B-9A4F745DABC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4AFBF5-ACDF-4CB9-89F1-D4F0800B4446}"/>
              </a:ext>
            </a:extLst>
          </p:cNvPr>
          <p:cNvGrpSpPr/>
          <p:nvPr/>
        </p:nvGrpSpPr>
        <p:grpSpPr>
          <a:xfrm>
            <a:off x="4737893" y="4820450"/>
            <a:ext cx="2716213" cy="379289"/>
            <a:chOff x="4761547" y="1107643"/>
            <a:chExt cx="2716213" cy="3792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323003-0683-42A1-852B-ED5D45B22895}"/>
                </a:ext>
              </a:extLst>
            </p:cNvPr>
            <p:cNvSpPr/>
            <p:nvPr/>
          </p:nvSpPr>
          <p:spPr>
            <a:xfrm>
              <a:off x="4761547" y="1117600"/>
              <a:ext cx="872489" cy="3693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7D3809-187C-475F-BBC6-6F9BFB0CCF8E}"/>
                </a:ext>
              </a:extLst>
            </p:cNvPr>
            <p:cNvSpPr/>
            <p:nvPr/>
          </p:nvSpPr>
          <p:spPr>
            <a:xfrm>
              <a:off x="5651500" y="1117600"/>
              <a:ext cx="1826260" cy="369332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B118D-E357-4615-98F5-B8F4520E9394}"/>
                </a:ext>
              </a:extLst>
            </p:cNvPr>
            <p:cNvSpPr txBox="1"/>
            <p:nvPr/>
          </p:nvSpPr>
          <p:spPr>
            <a:xfrm>
              <a:off x="4814887" y="1107643"/>
              <a:ext cx="9080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1: 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747C57-9419-4DEE-8163-E1B977C48036}"/>
                </a:ext>
              </a:extLst>
            </p:cNvPr>
            <p:cNvSpPr txBox="1"/>
            <p:nvPr/>
          </p:nvSpPr>
          <p:spPr>
            <a:xfrm>
              <a:off x="5627372" y="1107643"/>
              <a:ext cx="18262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Presentation 2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FCF49-DA13-4439-948E-3B6B602EFF9C}"/>
              </a:ext>
            </a:extLst>
          </p:cNvPr>
          <p:cNvSpPr/>
          <p:nvPr/>
        </p:nvSpPr>
        <p:spPr>
          <a:xfrm flipV="1">
            <a:off x="1" y="6766810"/>
            <a:ext cx="12191999" cy="9119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9AE95-EC75-909A-3317-D8400404D0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298" y="6447142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F328CA-1767-54D3-C2FE-AE853619E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0404" y="6447142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EBD66-7FFC-B9CB-3154-017CB445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3698" y="6447142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0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B08DB0B-A06F-47E2-A0D1-76B1FA2C1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698" y="1340713"/>
            <a:ext cx="10871303" cy="484355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6746934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 of pollution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0ED7B-7FC5-45A4-A449-7DCA986FB6EC}"/>
              </a:ext>
            </a:extLst>
          </p:cNvPr>
          <p:cNvSpPr txBox="1"/>
          <p:nvPr/>
        </p:nvSpPr>
        <p:spPr>
          <a:xfrm>
            <a:off x="816327" y="3012479"/>
            <a:ext cx="2516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Lot of focus already on the huge pollution due to the industry. Rivers, viz.,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Chilai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Turag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Buriganga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Shitalakkhya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Balu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Bangshi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-all heavily contaminated.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07F2BD-0A6A-4DD2-84A8-5DF115A6C05A}"/>
              </a:ext>
            </a:extLst>
          </p:cNvPr>
          <p:cNvSpPr txBox="1"/>
          <p:nvPr/>
        </p:nvSpPr>
        <p:spPr>
          <a:xfrm>
            <a:off x="3944966" y="3121763"/>
            <a:ext cx="21510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levels in these rivers are unsustainable for aquatic organisms. Even the industry does not want to use this water!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3DF146-1ABB-4091-86D7-65A2633D21A2}"/>
              </a:ext>
            </a:extLst>
          </p:cNvPr>
          <p:cNvSpPr txBox="1"/>
          <p:nvPr/>
        </p:nvSpPr>
        <p:spPr>
          <a:xfrm>
            <a:off x="6638741" y="3121763"/>
            <a:ext cx="2281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Despite installation of ETPs in recent times, complaints only intensifies. May be situation will improve with more ETPs option for biological treatment.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1F73FB-2068-4788-83C1-9C45B69405AA}"/>
              </a:ext>
            </a:extLst>
          </p:cNvPr>
          <p:cNvSpPr txBox="1"/>
          <p:nvPr/>
        </p:nvSpPr>
        <p:spPr>
          <a:xfrm>
            <a:off x="9421480" y="3119390"/>
            <a:ext cx="2151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However, besides pollution, a grave threat to the industry, often ignored, is “ </a:t>
            </a:r>
            <a:r>
              <a:rPr lang="en-US" b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WATER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7" name="Picture 168">
            <a:extLst>
              <a:ext uri="{FF2B5EF4-FFF2-40B4-BE49-F238E27FC236}">
                <a16:creationId xmlns:a16="http://schemas.microsoft.com/office/drawing/2014/main" id="{442E1211-FB16-4DBD-90FD-FAA64075F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"/>
          <a:stretch/>
        </p:blipFill>
        <p:spPr bwMode="auto">
          <a:xfrm>
            <a:off x="792697" y="1653635"/>
            <a:ext cx="2712503" cy="120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0">
            <a:extLst>
              <a:ext uri="{FF2B5EF4-FFF2-40B4-BE49-F238E27FC236}">
                <a16:creationId xmlns:a16="http://schemas.microsoft.com/office/drawing/2014/main" id="{412BE891-14E9-42E1-8EE9-AA7FA9213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6"/>
          <a:stretch/>
        </p:blipFill>
        <p:spPr bwMode="auto">
          <a:xfrm>
            <a:off x="3867150" y="1653635"/>
            <a:ext cx="2361199" cy="120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8">
            <a:extLst>
              <a:ext uri="{FF2B5EF4-FFF2-40B4-BE49-F238E27FC236}">
                <a16:creationId xmlns:a16="http://schemas.microsoft.com/office/drawing/2014/main" id="{E09BE8A9-793B-4465-814A-181C69EFA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6"/>
          <a:stretch/>
        </p:blipFill>
        <p:spPr bwMode="auto">
          <a:xfrm>
            <a:off x="6584976" y="1653635"/>
            <a:ext cx="2361199" cy="120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46">
            <a:extLst>
              <a:ext uri="{FF2B5EF4-FFF2-40B4-BE49-F238E27FC236}">
                <a16:creationId xmlns:a16="http://schemas.microsoft.com/office/drawing/2014/main" id="{5EE702A8-00A6-4B6F-BB42-57FCBDCF7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/>
          <a:stretch/>
        </p:blipFill>
        <p:spPr bwMode="auto">
          <a:xfrm>
            <a:off x="9294020" y="1653635"/>
            <a:ext cx="2379505" cy="11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8D0F27-AA56-87BC-8951-09BAD5EA3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459A4-5214-BE1F-FFA5-144475CC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2A988CD-6849-D551-2335-CF538266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20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5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8348904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Effluent inflow &amp; conditions of River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today!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3488F06-D684-43DF-B994-84C052499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64" y="1728440"/>
            <a:ext cx="4642336" cy="3130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50A8DE-E6E0-44D8-80B6-018E9B4764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596" y="2599665"/>
            <a:ext cx="4820086" cy="313026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06318-579F-453B-195C-83A3D283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7768E1-5146-C471-7F19-F7881157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86CA9C2-A812-09FC-FFCB-1EA6D87D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81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6565901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to do proper effluent treatment?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7FCBBA-9847-4C96-AF9D-BBF03AB16297}"/>
              </a:ext>
            </a:extLst>
          </p:cNvPr>
          <p:cNvSpPr/>
          <p:nvPr/>
        </p:nvSpPr>
        <p:spPr>
          <a:xfrm>
            <a:off x="4258050" y="1815593"/>
            <a:ext cx="7298950" cy="3530924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Industries install ETPs for legal requirement, satisfy buyers/brands. Some has environmental concern.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real reason should be…water!</a:t>
            </a:r>
            <a:endParaRPr lang="en-IN" sz="2000" dirty="0">
              <a:solidFill>
                <a:srgbClr val="0076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Untreated/undertreated effluent has huge consequence on the water resource. 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Water is one of the most important raw material for the textile production.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Interestingly, industry does audits: power/labour/ chemical availability before location finalisation, forget this important raw material…..water!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F892C6-AE67-489E-B741-7CBE5898E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0" t="23135" r="32465"/>
          <a:stretch/>
        </p:blipFill>
        <p:spPr>
          <a:xfrm>
            <a:off x="1380575" y="1795701"/>
            <a:ext cx="2424167" cy="403005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05D28-B486-2CDA-F283-6BFE59784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3DAB3-95BB-EEA2-212B-DC2BCA69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D2CA602-8633-A90F-4B3A-32E97B2F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311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4876801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effluent discharge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DF7D5E-C3F3-47CF-B4C3-6741063ED13C}"/>
              </a:ext>
            </a:extLst>
          </p:cNvPr>
          <p:cNvSpPr/>
          <p:nvPr/>
        </p:nvSpPr>
        <p:spPr>
          <a:xfrm>
            <a:off x="7658915" y="3199661"/>
            <a:ext cx="1535871" cy="9053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20558"/>
                </a:lnTo>
                <a:lnTo>
                  <a:pt x="1535871" y="720558"/>
                </a:lnTo>
                <a:lnTo>
                  <a:pt x="1535871" y="90538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5F1BCE4-710B-4E51-8FAC-645EFA8B8D20}"/>
              </a:ext>
            </a:extLst>
          </p:cNvPr>
          <p:cNvSpPr/>
          <p:nvPr/>
        </p:nvSpPr>
        <p:spPr>
          <a:xfrm>
            <a:off x="5798254" y="3206189"/>
            <a:ext cx="1857676" cy="89823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857676" y="0"/>
                </a:moveTo>
                <a:lnTo>
                  <a:pt x="1857676" y="713412"/>
                </a:lnTo>
                <a:lnTo>
                  <a:pt x="0" y="713412"/>
                </a:lnTo>
                <a:lnTo>
                  <a:pt x="0" y="89823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50B735-41D3-4850-AF53-39C4CCAA86C1}"/>
              </a:ext>
            </a:extLst>
          </p:cNvPr>
          <p:cNvSpPr/>
          <p:nvPr/>
        </p:nvSpPr>
        <p:spPr>
          <a:xfrm>
            <a:off x="4213678" y="4104426"/>
            <a:ext cx="3169153" cy="1369744"/>
          </a:xfrm>
          <a:custGeom>
            <a:avLst/>
            <a:gdLst>
              <a:gd name="connsiteX0" fmla="*/ 0 w 3169153"/>
              <a:gd name="connsiteY0" fmla="*/ 0 h 880114"/>
              <a:gd name="connsiteX1" fmla="*/ 3169153 w 3169153"/>
              <a:gd name="connsiteY1" fmla="*/ 0 h 880114"/>
              <a:gd name="connsiteX2" fmla="*/ 3169153 w 3169153"/>
              <a:gd name="connsiteY2" fmla="*/ 880114 h 880114"/>
              <a:gd name="connsiteX3" fmla="*/ 0 w 3169153"/>
              <a:gd name="connsiteY3" fmla="*/ 880114 h 880114"/>
              <a:gd name="connsiteX4" fmla="*/ 0 w 3169153"/>
              <a:gd name="connsiteY4" fmla="*/ 0 h 88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153" h="880114">
                <a:moveTo>
                  <a:pt x="0" y="0"/>
                </a:moveTo>
                <a:lnTo>
                  <a:pt x="3169153" y="0"/>
                </a:lnTo>
                <a:lnTo>
                  <a:pt x="3169153" y="880114"/>
                </a:lnTo>
                <a:lnTo>
                  <a:pt x="0" y="880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 huge quantity of water consumed in the manufacturing gets discharged as effluent and get directly wasted,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61460B3-F46C-4F48-B23C-819DD8D7ABE2}"/>
              </a:ext>
            </a:extLst>
          </p:cNvPr>
          <p:cNvSpPr/>
          <p:nvPr/>
        </p:nvSpPr>
        <p:spPr>
          <a:xfrm>
            <a:off x="7469188" y="4111572"/>
            <a:ext cx="3445227" cy="1369744"/>
          </a:xfrm>
          <a:custGeom>
            <a:avLst/>
            <a:gdLst>
              <a:gd name="connsiteX0" fmla="*/ 0 w 3445227"/>
              <a:gd name="connsiteY0" fmla="*/ 0 h 880114"/>
              <a:gd name="connsiteX1" fmla="*/ 3445227 w 3445227"/>
              <a:gd name="connsiteY1" fmla="*/ 0 h 880114"/>
              <a:gd name="connsiteX2" fmla="*/ 3445227 w 3445227"/>
              <a:gd name="connsiteY2" fmla="*/ 880114 h 880114"/>
              <a:gd name="connsiteX3" fmla="*/ 0 w 3445227"/>
              <a:gd name="connsiteY3" fmla="*/ 880114 h 880114"/>
              <a:gd name="connsiteX4" fmla="*/ 0 w 3445227"/>
              <a:gd name="connsiteY4" fmla="*/ 0 h 88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5227" h="880114">
                <a:moveTo>
                  <a:pt x="0" y="0"/>
                </a:moveTo>
                <a:lnTo>
                  <a:pt x="3445227" y="0"/>
                </a:lnTo>
                <a:lnTo>
                  <a:pt x="3445227" y="880114"/>
                </a:lnTo>
                <a:lnTo>
                  <a:pt x="0" y="880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When contaminated water reaches a water body, it gets polluted and much more quantity of fresh water becomes unusable.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D2AC2A-3196-46E7-9DAD-A318E6643D82}"/>
              </a:ext>
            </a:extLst>
          </p:cNvPr>
          <p:cNvSpPr/>
          <p:nvPr/>
        </p:nvSpPr>
        <p:spPr>
          <a:xfrm>
            <a:off x="1538514" y="1611086"/>
            <a:ext cx="2278743" cy="15893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A1BDB8-0435-4901-BD84-B51F8712A369}"/>
              </a:ext>
            </a:extLst>
          </p:cNvPr>
          <p:cNvSpPr/>
          <p:nvPr/>
        </p:nvSpPr>
        <p:spPr>
          <a:xfrm>
            <a:off x="3991428" y="1611086"/>
            <a:ext cx="2278743" cy="15893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20293-D844-48EB-BA14-2E59847DAACB}"/>
              </a:ext>
            </a:extLst>
          </p:cNvPr>
          <p:cNvSpPr/>
          <p:nvPr/>
        </p:nvSpPr>
        <p:spPr>
          <a:xfrm>
            <a:off x="6444342" y="1611086"/>
            <a:ext cx="2278743" cy="15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018E02-D1C1-4EEB-BAC3-ECACDEDE6070}"/>
              </a:ext>
            </a:extLst>
          </p:cNvPr>
          <p:cNvSpPr/>
          <p:nvPr/>
        </p:nvSpPr>
        <p:spPr>
          <a:xfrm>
            <a:off x="8920163" y="1611086"/>
            <a:ext cx="2278743" cy="158931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9B5060-8B21-41AB-A860-07A7BE15960D}"/>
              </a:ext>
            </a:extLst>
          </p:cNvPr>
          <p:cNvSpPr/>
          <p:nvPr/>
        </p:nvSpPr>
        <p:spPr>
          <a:xfrm>
            <a:off x="1623680" y="1945361"/>
            <a:ext cx="2108409" cy="859065"/>
          </a:xfrm>
          <a:custGeom>
            <a:avLst/>
            <a:gdLst>
              <a:gd name="connsiteX0" fmla="*/ 0 w 1760229"/>
              <a:gd name="connsiteY0" fmla="*/ 0 h 1359231"/>
              <a:gd name="connsiteX1" fmla="*/ 1760229 w 1760229"/>
              <a:gd name="connsiteY1" fmla="*/ 0 h 1359231"/>
              <a:gd name="connsiteX2" fmla="*/ 1760229 w 1760229"/>
              <a:gd name="connsiteY2" fmla="*/ 1359231 h 1359231"/>
              <a:gd name="connsiteX3" fmla="*/ 0 w 1760229"/>
              <a:gd name="connsiteY3" fmla="*/ 1359231 h 1359231"/>
              <a:gd name="connsiteX4" fmla="*/ 0 w 1760229"/>
              <a:gd name="connsiteY4" fmla="*/ 0 h 13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229" h="1359231">
                <a:moveTo>
                  <a:pt x="0" y="0"/>
                </a:moveTo>
                <a:lnTo>
                  <a:pt x="1760229" y="0"/>
                </a:lnTo>
                <a:lnTo>
                  <a:pt x="1760229" y="1359231"/>
                </a:lnTo>
                <a:lnTo>
                  <a:pt x="0" y="135923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Almost entire quantity of water used in industry is discharged as effluent.  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C9355EC-5DB2-4FBA-AB0F-4BA6C9F07512}"/>
              </a:ext>
            </a:extLst>
          </p:cNvPr>
          <p:cNvSpPr/>
          <p:nvPr/>
        </p:nvSpPr>
        <p:spPr>
          <a:xfrm>
            <a:off x="4076594" y="1945361"/>
            <a:ext cx="2108409" cy="859065"/>
          </a:xfrm>
          <a:custGeom>
            <a:avLst/>
            <a:gdLst>
              <a:gd name="connsiteX0" fmla="*/ 0 w 1760229"/>
              <a:gd name="connsiteY0" fmla="*/ 0 h 1359231"/>
              <a:gd name="connsiteX1" fmla="*/ 1760229 w 1760229"/>
              <a:gd name="connsiteY1" fmla="*/ 0 h 1359231"/>
              <a:gd name="connsiteX2" fmla="*/ 1760229 w 1760229"/>
              <a:gd name="connsiteY2" fmla="*/ 1359231 h 1359231"/>
              <a:gd name="connsiteX3" fmla="*/ 0 w 1760229"/>
              <a:gd name="connsiteY3" fmla="*/ 1359231 h 1359231"/>
              <a:gd name="connsiteX4" fmla="*/ 0 w 1760229"/>
              <a:gd name="connsiteY4" fmla="*/ 0 h 13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229" h="1359231">
                <a:moveTo>
                  <a:pt x="0" y="0"/>
                </a:moveTo>
                <a:lnTo>
                  <a:pt x="1760229" y="0"/>
                </a:lnTo>
                <a:lnTo>
                  <a:pt x="1760229" y="1359231"/>
                </a:lnTo>
                <a:lnTo>
                  <a:pt x="0" y="135923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The effluent with or without treatment gets irreversibly lost, once it is discharged into a flowing river.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7F6F687-82C5-496C-BC37-6446B6625B8D}"/>
              </a:ext>
            </a:extLst>
          </p:cNvPr>
          <p:cNvSpPr/>
          <p:nvPr/>
        </p:nvSpPr>
        <p:spPr>
          <a:xfrm>
            <a:off x="6529508" y="1945361"/>
            <a:ext cx="2108409" cy="859065"/>
          </a:xfrm>
          <a:custGeom>
            <a:avLst/>
            <a:gdLst>
              <a:gd name="connsiteX0" fmla="*/ 0 w 1760229"/>
              <a:gd name="connsiteY0" fmla="*/ 0 h 1359231"/>
              <a:gd name="connsiteX1" fmla="*/ 1760229 w 1760229"/>
              <a:gd name="connsiteY1" fmla="*/ 0 h 1359231"/>
              <a:gd name="connsiteX2" fmla="*/ 1760229 w 1760229"/>
              <a:gd name="connsiteY2" fmla="*/ 1359231 h 1359231"/>
              <a:gd name="connsiteX3" fmla="*/ 0 w 1760229"/>
              <a:gd name="connsiteY3" fmla="*/ 1359231 h 1359231"/>
              <a:gd name="connsiteX4" fmla="*/ 0 w 1760229"/>
              <a:gd name="connsiteY4" fmla="*/ 0 h 13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229" h="1359231">
                <a:moveTo>
                  <a:pt x="0" y="0"/>
                </a:moveTo>
                <a:lnTo>
                  <a:pt x="1760229" y="0"/>
                </a:lnTo>
                <a:lnTo>
                  <a:pt x="1760229" y="1359231"/>
                </a:lnTo>
                <a:lnTo>
                  <a:pt x="0" y="135923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discharge of effluent cause loss of water in two ways: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51E4DC-7F92-4A46-B56C-BD0A9BFFD015}"/>
              </a:ext>
            </a:extLst>
          </p:cNvPr>
          <p:cNvSpPr/>
          <p:nvPr/>
        </p:nvSpPr>
        <p:spPr>
          <a:xfrm>
            <a:off x="9005329" y="1945361"/>
            <a:ext cx="2108409" cy="859065"/>
          </a:xfrm>
          <a:custGeom>
            <a:avLst/>
            <a:gdLst>
              <a:gd name="connsiteX0" fmla="*/ 0 w 1760229"/>
              <a:gd name="connsiteY0" fmla="*/ 0 h 1359231"/>
              <a:gd name="connsiteX1" fmla="*/ 1760229 w 1760229"/>
              <a:gd name="connsiteY1" fmla="*/ 0 h 1359231"/>
              <a:gd name="connsiteX2" fmla="*/ 1760229 w 1760229"/>
              <a:gd name="connsiteY2" fmla="*/ 1359231 h 1359231"/>
              <a:gd name="connsiteX3" fmla="*/ 0 w 1760229"/>
              <a:gd name="connsiteY3" fmla="*/ 1359231 h 1359231"/>
              <a:gd name="connsiteX4" fmla="*/ 0 w 1760229"/>
              <a:gd name="connsiteY4" fmla="*/ 0 h 13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229" h="1359231">
                <a:moveTo>
                  <a:pt x="0" y="0"/>
                </a:moveTo>
                <a:lnTo>
                  <a:pt x="1760229" y="0"/>
                </a:lnTo>
                <a:lnTo>
                  <a:pt x="1760229" y="1359231"/>
                </a:lnTo>
                <a:lnTo>
                  <a:pt x="0" y="135923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Unfortunately, this direct &amp; indirect loss of water is never taken seriously. 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251AF4E-A8EC-17E0-D6AC-CC5D65BC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431D065-FC5D-B6B0-FA23-D3F26027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967665-DED2-5C36-1A24-6CDD72B7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13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500" y="689484"/>
            <a:ext cx="1231900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1A1C935-8F87-4D3F-A19B-FC6DBE51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987811"/>
            <a:ext cx="6848545" cy="161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are the steps you can take to manage water for textile industry?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0EAD36-7EE4-4053-90D3-612249984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1503" y="1874137"/>
            <a:ext cx="2635675" cy="299360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EEE65-47FF-CDC6-4903-34365499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353A9-1BD2-33DC-4BE9-C1610DDE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5DD939B-7A3D-1DC2-2CAC-2A531676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23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227874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do?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3E649E-1A5C-4430-8496-C2D1AE2C1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7113" y="248098"/>
            <a:ext cx="6176304" cy="61763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B65D992-0633-42BA-AEBF-D6880324D98F}"/>
              </a:ext>
            </a:extLst>
          </p:cNvPr>
          <p:cNvSpPr txBox="1"/>
          <p:nvPr/>
        </p:nvSpPr>
        <p:spPr>
          <a:xfrm>
            <a:off x="5749790" y="950119"/>
            <a:ext cx="212906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sz="1500" b="1" dirty="0">
                <a:latin typeface="Arial" panose="020B0604020202020204" pitchFamily="34" charset="0"/>
                <a:cs typeface="Arial" panose="020B0604020202020204" pitchFamily="34" charset="0"/>
              </a:rPr>
              <a:t>Minimise ground water consumption by the textile industry : think of alternatives!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E06954-3DBA-418A-BB79-40E9A7444876}"/>
              </a:ext>
            </a:extLst>
          </p:cNvPr>
          <p:cNvSpPr txBox="1"/>
          <p:nvPr/>
        </p:nvSpPr>
        <p:spPr>
          <a:xfrm>
            <a:off x="7627938" y="2721114"/>
            <a:ext cx="190023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Promote cleaner technologies, consume less water in the production.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99BD46-3A22-49FD-8C1C-A569E0A6BBA9}"/>
              </a:ext>
            </a:extLst>
          </p:cNvPr>
          <p:cNvSpPr txBox="1"/>
          <p:nvPr/>
        </p:nvSpPr>
        <p:spPr>
          <a:xfrm>
            <a:off x="4015015" y="2863695"/>
            <a:ext cx="19002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As a final step, consider recycling &amp; reuse of effluent.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73C61F-FD3A-42F2-A7D8-AF52BE898722}"/>
              </a:ext>
            </a:extLst>
          </p:cNvPr>
          <p:cNvSpPr txBox="1"/>
          <p:nvPr/>
        </p:nvSpPr>
        <p:spPr>
          <a:xfrm>
            <a:off x="5845855" y="4589653"/>
            <a:ext cx="19002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Popularize and promote rain water harvesting as much as feasible.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BF6712-189F-CA8D-642B-04B0BDF9B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CA4B1-0BE5-3A4F-374E-84B5E3E6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82844A2-313E-0DC6-E131-99F297B1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49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2021159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134BE8-C702-4D76-8797-FEF05749407D}"/>
              </a:ext>
            </a:extLst>
          </p:cNvPr>
          <p:cNvSpPr/>
          <p:nvPr/>
        </p:nvSpPr>
        <p:spPr>
          <a:xfrm>
            <a:off x="3794823" y="2004179"/>
            <a:ext cx="7863780" cy="3735979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Water most important requirement of life including industry.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Unfortunately, we are squandering it assuming it endless. 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The rapid industrialisation in Bangladesh is the foundation stone for the development and prosperity of the country. 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One negative effect was loss of water directly &amp; indirectly due to pollution.  This will put the industry in jeopardy.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Serious efforts needed </a:t>
            </a:r>
            <a:r>
              <a:rPr lang="en-IN" sz="2000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reducing water consumption, (b) efficient operation of ETPs and (c) recycle of water as possible.</a:t>
            </a:r>
          </a:p>
        </p:txBody>
      </p:sp>
      <p:pic>
        <p:nvPicPr>
          <p:cNvPr id="8194" name="Picture 2" descr="Finish Line by Ed Music on Amazon Music - Amazon.com">
            <a:extLst>
              <a:ext uri="{FF2B5EF4-FFF2-40B4-BE49-F238E27FC236}">
                <a16:creationId xmlns:a16="http://schemas.microsoft.com/office/drawing/2014/main" id="{2EBC9428-5FCB-4A0E-AB35-9DCDE8A7E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5" t="4025" r="5405" b="5090"/>
          <a:stretch/>
        </p:blipFill>
        <p:spPr bwMode="auto">
          <a:xfrm>
            <a:off x="774083" y="2004179"/>
            <a:ext cx="2604117" cy="32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0A9B3-51E1-5A5C-3C0A-41ED5BABB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592BF-108B-796D-9097-41B9A688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A59AE38-5B22-1016-C762-66BD3FD7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26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473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38475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FBCD07-5325-4202-B809-ACA044DB0FFC}"/>
              </a:ext>
            </a:extLst>
          </p:cNvPr>
          <p:cNvCxnSpPr>
            <a:cxnSpLocks/>
            <a:endCxn id="13" idx="4"/>
          </p:cNvCxnSpPr>
          <p:nvPr/>
        </p:nvCxnSpPr>
        <p:spPr>
          <a:xfrm>
            <a:off x="5499100" y="1346200"/>
            <a:ext cx="0" cy="3979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1E12AD8-A364-4C85-ACF3-1E0CB0EE923D}"/>
              </a:ext>
            </a:extLst>
          </p:cNvPr>
          <p:cNvSpPr/>
          <p:nvPr/>
        </p:nvSpPr>
        <p:spPr>
          <a:xfrm>
            <a:off x="5314950" y="1346199"/>
            <a:ext cx="368299" cy="368299"/>
          </a:xfrm>
          <a:prstGeom prst="ellipse">
            <a:avLst/>
          </a:prstGeom>
          <a:solidFill>
            <a:srgbClr val="F2F2F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C9CAA4-F0C3-4BB1-8FA4-71A09A659940}"/>
              </a:ext>
            </a:extLst>
          </p:cNvPr>
          <p:cNvSpPr/>
          <p:nvPr/>
        </p:nvSpPr>
        <p:spPr>
          <a:xfrm>
            <a:off x="5314950" y="2520951"/>
            <a:ext cx="368299" cy="368299"/>
          </a:xfrm>
          <a:prstGeom prst="ellipse">
            <a:avLst/>
          </a:prstGeom>
          <a:solidFill>
            <a:srgbClr val="F2F2F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B84007-36C5-459A-A40B-D10C84D5804C}"/>
              </a:ext>
            </a:extLst>
          </p:cNvPr>
          <p:cNvSpPr/>
          <p:nvPr/>
        </p:nvSpPr>
        <p:spPr>
          <a:xfrm>
            <a:off x="5314950" y="3736976"/>
            <a:ext cx="368299" cy="368299"/>
          </a:xfrm>
          <a:prstGeom prst="ellipse">
            <a:avLst/>
          </a:prstGeom>
          <a:solidFill>
            <a:srgbClr val="F2F2F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1DB1B5-FA67-4D16-948D-D1FE3FA7F679}"/>
              </a:ext>
            </a:extLst>
          </p:cNvPr>
          <p:cNvSpPr/>
          <p:nvPr/>
        </p:nvSpPr>
        <p:spPr>
          <a:xfrm>
            <a:off x="5314950" y="4957446"/>
            <a:ext cx="368299" cy="368299"/>
          </a:xfrm>
          <a:prstGeom prst="ellipse">
            <a:avLst/>
          </a:prstGeom>
          <a:solidFill>
            <a:srgbClr val="F2F2F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5A9E41-D313-4566-ADE3-0B55FFA951B0}"/>
              </a:ext>
            </a:extLst>
          </p:cNvPr>
          <p:cNvSpPr txBox="1"/>
          <p:nvPr/>
        </p:nvSpPr>
        <p:spPr>
          <a:xfrm>
            <a:off x="6023994" y="1325225"/>
            <a:ext cx="383857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Textile industry in Bangladesh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7A4453-EA32-4053-8D3F-E447E5EE9A16}"/>
              </a:ext>
            </a:extLst>
          </p:cNvPr>
          <p:cNvSpPr txBox="1"/>
          <p:nvPr/>
        </p:nvSpPr>
        <p:spPr>
          <a:xfrm>
            <a:off x="6023994" y="2473752"/>
            <a:ext cx="241515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BB847F-075F-4081-A179-39E610187611}"/>
              </a:ext>
            </a:extLst>
          </p:cNvPr>
          <p:cNvSpPr txBox="1"/>
          <p:nvPr/>
        </p:nvSpPr>
        <p:spPr>
          <a:xfrm>
            <a:off x="6023994" y="3582570"/>
            <a:ext cx="37611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consumption  &amp; need for conservation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69CE0A-2498-46EF-98CE-514C0C3248E9}"/>
              </a:ext>
            </a:extLst>
          </p:cNvPr>
          <p:cNvSpPr txBox="1"/>
          <p:nvPr/>
        </p:nvSpPr>
        <p:spPr>
          <a:xfrm>
            <a:off x="5985894" y="5011602"/>
            <a:ext cx="206273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Actions needed</a:t>
            </a:r>
          </a:p>
        </p:txBody>
      </p:sp>
      <p:pic>
        <p:nvPicPr>
          <p:cNvPr id="19" name="Grafik 10">
            <a:extLst>
              <a:ext uri="{FF2B5EF4-FFF2-40B4-BE49-F238E27FC236}">
                <a16:creationId xmlns:a16="http://schemas.microsoft.com/office/drawing/2014/main" id="{EA55853A-38ED-4949-AA58-EAF9F7EC5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616CBCB-990C-4FED-A88A-8479F6F538A0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486C66-F320-73AF-083D-3F4D930C412A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C79-6085-3781-2CF6-ADD6B66E6ED3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Date Placeholder 1">
            <a:extLst>
              <a:ext uri="{FF2B5EF4-FFF2-40B4-BE49-F238E27FC236}">
                <a16:creationId xmlns:a16="http://schemas.microsoft.com/office/drawing/2014/main" id="{29F307F1-60EB-7F1E-1455-B073BB24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5CF2B471-76B8-C3B1-50C9-F8D900BE3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59A69BFE-8ED6-EE6A-23A5-9F8D4BE7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AAA79D-AA41-6F8D-A04D-ECA93109DA0D}"/>
              </a:ext>
            </a:extLst>
          </p:cNvPr>
          <p:cNvGrpSpPr/>
          <p:nvPr/>
        </p:nvGrpSpPr>
        <p:grpSpPr>
          <a:xfrm>
            <a:off x="2406822" y="2084146"/>
            <a:ext cx="1814578" cy="2503651"/>
            <a:chOff x="2187566" y="1739547"/>
            <a:chExt cx="1814578" cy="25036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A4BE0-68B5-B470-2241-A3DA9DC6229F}"/>
                </a:ext>
              </a:extLst>
            </p:cNvPr>
            <p:cNvSpPr txBox="1"/>
            <p:nvPr/>
          </p:nvSpPr>
          <p:spPr>
            <a:xfrm>
              <a:off x="2297134" y="3781533"/>
              <a:ext cx="159544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Contents</a:t>
              </a:r>
            </a:p>
          </p:txBody>
        </p:sp>
        <p:pic>
          <p:nvPicPr>
            <p:cNvPr id="7" name="Picture 2" descr="Tools for Project Monitoring and Control">
              <a:extLst>
                <a:ext uri="{FF2B5EF4-FFF2-40B4-BE49-F238E27FC236}">
                  <a16:creationId xmlns:a16="http://schemas.microsoft.com/office/drawing/2014/main" id="{36FFD60C-6CE3-897B-9D04-C28FF941A9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8" r="22002"/>
            <a:stretch/>
          </p:blipFill>
          <p:spPr bwMode="auto">
            <a:xfrm>
              <a:off x="2187566" y="1739547"/>
              <a:ext cx="1814578" cy="1973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925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500" y="689484"/>
            <a:ext cx="3886200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in Bangladesh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3262C49C-C818-4528-8DA6-8EDAE50B6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623" y="1451371"/>
            <a:ext cx="7761553" cy="395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Industry accounts for about </a:t>
            </a:r>
            <a:r>
              <a:rPr lang="en-IN" sz="2000" b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31%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of the total 350 billion dollar GDP of Bangladesh.</a:t>
            </a:r>
          </a:p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Major industries include:</a:t>
            </a:r>
          </a:p>
          <a:p>
            <a:pPr marL="1262063" lvl="1" indent="-4635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Textile industry</a:t>
            </a:r>
          </a:p>
          <a:p>
            <a:pPr marL="1262063" lvl="1" indent="-4635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Pharmaceutical industry, </a:t>
            </a:r>
          </a:p>
          <a:p>
            <a:pPr marL="1262063" lvl="1" indent="-4635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Shipbuilding industry, </a:t>
            </a:r>
          </a:p>
          <a:p>
            <a:pPr marL="1262063" lvl="1" indent="-4635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technology, </a:t>
            </a:r>
          </a:p>
          <a:p>
            <a:pPr marL="1262063" lvl="1" indent="-4635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Leather industry, </a:t>
            </a:r>
          </a:p>
          <a:p>
            <a:pPr marL="1262063" lvl="1" indent="-4635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Steel and light engineering industry.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IN" sz="2000" b="1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15-20%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of GDP is contributed by textile industry, mainly RMG alone.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It is clear how important this industry is. </a:t>
            </a:r>
          </a:p>
          <a:p>
            <a:pPr marL="457200" lvl="1" indent="0">
              <a:lnSpc>
                <a:spcPct val="100000"/>
              </a:lnSpc>
              <a:spcAft>
                <a:spcPts val="450"/>
              </a:spcAft>
              <a:buNone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45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D8E9C90-DB57-4271-A285-453949341E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814" y="1699274"/>
            <a:ext cx="2802773" cy="1897262"/>
          </a:xfrm>
          <a:prstGeom prst="rect">
            <a:avLst/>
          </a:prstGeom>
        </p:spPr>
      </p:pic>
      <p:pic>
        <p:nvPicPr>
          <p:cNvPr id="28" name="Picture 2" descr="In India's pharmaceutical services sector, government and industry visions  clash">
            <a:extLst>
              <a:ext uri="{FF2B5EF4-FFF2-40B4-BE49-F238E27FC236}">
                <a16:creationId xmlns:a16="http://schemas.microsoft.com/office/drawing/2014/main" id="{CA350B27-424C-4F69-8705-CD994F74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14" y="3821124"/>
            <a:ext cx="2802773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88AA81-ED76-0264-B608-CD047B21E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05AD1-2977-7999-0868-57087BA41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961925D-BEF2-802F-0AD1-0F81EAC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98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500" y="689484"/>
            <a:ext cx="5143500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Textile industry in Bangladesh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1A1C935-8F87-4D3F-A19B-FC6DBE51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230" y="1418861"/>
            <a:ext cx="7226006" cy="476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Despite many challenges, textile industry maintained a steady growth rate for the past two decades.</a:t>
            </a:r>
          </a:p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It currently stands at </a:t>
            </a:r>
            <a:r>
              <a:rPr lang="en-IN" sz="2200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No.2 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position in the world for RMG exports, steadily catching up with the No.1, i.e., China.</a:t>
            </a:r>
          </a:p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The industry has flourished due to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IN" sz="2200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high productivity at relatively cheaper labour,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IN" sz="2200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quality control in production and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IN" sz="2200" dirty="0">
                <a:solidFill>
                  <a:srgbClr val="007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earned with brands &amp; buyers.</a:t>
            </a:r>
          </a:p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major reason, often not highlighted, for this growth is the </a:t>
            </a:r>
            <a:r>
              <a:rPr lang="en-US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apparent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availability of copious water.</a:t>
            </a:r>
          </a:p>
        </p:txBody>
      </p:sp>
      <p:sp>
        <p:nvSpPr>
          <p:cNvPr id="2" name="Teardrop 1">
            <a:extLst>
              <a:ext uri="{FF2B5EF4-FFF2-40B4-BE49-F238E27FC236}">
                <a16:creationId xmlns:a16="http://schemas.microsoft.com/office/drawing/2014/main" id="{3634387E-A2F0-46CA-A840-A0C4D25D4127}"/>
              </a:ext>
            </a:extLst>
          </p:cNvPr>
          <p:cNvSpPr/>
          <p:nvPr/>
        </p:nvSpPr>
        <p:spPr>
          <a:xfrm>
            <a:off x="8564381" y="1466262"/>
            <a:ext cx="3800839" cy="3800839"/>
          </a:xfrm>
          <a:prstGeom prst="teardrop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OVID-19 emergency response activities, Mohammadpur, Dhaka… | Flickr">
            <a:extLst>
              <a:ext uri="{FF2B5EF4-FFF2-40B4-BE49-F238E27FC236}">
                <a16:creationId xmlns:a16="http://schemas.microsoft.com/office/drawing/2014/main" id="{7CC4E235-0C9C-4E4A-BE8D-F628C86E5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101" r="16300"/>
          <a:stretch/>
        </p:blipFill>
        <p:spPr bwMode="auto">
          <a:xfrm>
            <a:off x="8612866" y="1732059"/>
            <a:ext cx="3579133" cy="3579133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F5D97D4-6DBB-7C0C-0EE6-6F345AD5A8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12384C2-EA31-40B9-94E4-9E1626E5A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97FDC65-E4CF-E53D-F679-CED947A8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4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500" y="689484"/>
            <a:ext cx="1231900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1A1C935-8F87-4D3F-A19B-FC6DBE51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574614"/>
            <a:ext cx="6848545" cy="161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 your opinion, in a day, how much water is used in total by the textile industry of Bangladesh?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0EAD36-7EE4-4053-90D3-612249984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1503" y="1874137"/>
            <a:ext cx="2635675" cy="299360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EB063A-54C1-9849-0F3A-482C6EB2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30AB4A-F2B6-534A-63C1-991ED2B7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07421D9-0587-32DD-0450-8B77CEE43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90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9027841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water in Textile Industry of Bangladesh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D627FAA-D49A-49BF-A5F5-6669BF8BC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899" y="2344488"/>
            <a:ext cx="842006" cy="24349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210FE6A-75D3-4AD3-855C-2703E5473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9887" y="2430641"/>
            <a:ext cx="842006" cy="24413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1D32901-24E9-45E1-827E-713738D5D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9351" y="2419337"/>
            <a:ext cx="842006" cy="244137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5479776-C5E0-4208-B085-496C312099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72932" y="2464197"/>
            <a:ext cx="842006" cy="24349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996C4C-1DA9-4B15-9366-D5A7EF2CE463}"/>
              </a:ext>
            </a:extLst>
          </p:cNvPr>
          <p:cNvSpPr txBox="1"/>
          <p:nvPr/>
        </p:nvSpPr>
        <p:spPr>
          <a:xfrm>
            <a:off x="1311905" y="2959498"/>
            <a:ext cx="20195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The textile processing is a water intensive industry.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576287-DAA1-4AF0-8732-96E70CEC86E3}"/>
              </a:ext>
            </a:extLst>
          </p:cNvPr>
          <p:cNvSpPr txBox="1"/>
          <p:nvPr/>
        </p:nvSpPr>
        <p:spPr>
          <a:xfrm>
            <a:off x="3931893" y="2762860"/>
            <a:ext cx="19939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Depending on process/product, 1 kg of raw material may consume 75-250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litres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water.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4A3ED-67DA-4CD7-8CD4-EB7FE392DA99}"/>
              </a:ext>
            </a:extLst>
          </p:cNvPr>
          <p:cNvSpPr txBox="1"/>
          <p:nvPr/>
        </p:nvSpPr>
        <p:spPr>
          <a:xfrm>
            <a:off x="6968401" y="2682499"/>
            <a:ext cx="20195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reports pegs current total water consumption at 4500 million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litres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per 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51A9E-9D8B-4315-AE88-EB3B13A429B8}"/>
              </a:ext>
            </a:extLst>
          </p:cNvPr>
          <p:cNvSpPr txBox="1"/>
          <p:nvPr/>
        </p:nvSpPr>
        <p:spPr>
          <a:xfrm>
            <a:off x="9934490" y="3023267"/>
            <a:ext cx="2019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may rise to 7000 million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litres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per day by 2030.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B20F-B733-B6DC-2B3C-50A5D669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C3AA6A6-AB9F-8C63-D2E1-EFDFD279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5E49F44-E28C-61ED-E4F5-A240E05E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76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dark&#10;&#10;Description automatically generated">
            <a:extLst>
              <a:ext uri="{FF2B5EF4-FFF2-40B4-BE49-F238E27FC236}">
                <a16:creationId xmlns:a16="http://schemas.microsoft.com/office/drawing/2014/main" id="{FDE8D1B9-CFBF-4DA6-AA19-17E7C4B12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2" y="-396671"/>
            <a:ext cx="4190166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499" y="689484"/>
            <a:ext cx="9027841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water in Textile Industry of Bangladesh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74375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95F703-BC46-4441-B6C6-3B20E7D55E2B}"/>
              </a:ext>
            </a:extLst>
          </p:cNvPr>
          <p:cNvSpPr/>
          <p:nvPr/>
        </p:nvSpPr>
        <p:spPr>
          <a:xfrm>
            <a:off x="4222004" y="1795701"/>
            <a:ext cx="7042896" cy="4331833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Most of the industry in Dhaka uses ground water since they are not happy with river water quality.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 many places in and around Dhaka, the groundwater table went down alarmingly low.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This may jeopardise the entire industry and our economy, employment and growth of the country.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Still no concrete plans have been drawn to ensure sufficient water for sustained growth of industry.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To continue growth, protect jobs and increase exports, water security to be ensured.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03659-F762-9725-3E55-19913D6B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AFFB91-3C45-B87E-2EDC-8CB2A48D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D2BE4AD-0C62-0FCD-6574-7C109FE0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99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1B8ABB-CBEB-405B-9342-133A5F043DDC}"/>
              </a:ext>
            </a:extLst>
          </p:cNvPr>
          <p:cNvSpPr/>
          <p:nvPr/>
        </p:nvSpPr>
        <p:spPr>
          <a:xfrm flipV="1">
            <a:off x="2592659" y="-13573"/>
            <a:ext cx="9599340" cy="120060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5B56-5E17-47E9-B1F2-DB184C78E99F}"/>
              </a:ext>
            </a:extLst>
          </p:cNvPr>
          <p:cNvSpPr/>
          <p:nvPr/>
        </p:nvSpPr>
        <p:spPr>
          <a:xfrm>
            <a:off x="0" y="695325"/>
            <a:ext cx="571500" cy="509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9F977-B21A-4FD7-9641-BCF9560A8EE1}"/>
              </a:ext>
            </a:extLst>
          </p:cNvPr>
          <p:cNvSpPr txBox="1"/>
          <p:nvPr/>
        </p:nvSpPr>
        <p:spPr>
          <a:xfrm>
            <a:off x="571500" y="689484"/>
            <a:ext cx="1460500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Water!</a:t>
            </a: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3A4C762-C216-4F58-8973-C624827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4801" y="6081994"/>
            <a:ext cx="1193802" cy="6848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349220-08E1-4EBC-ACA9-98BD03B27F0E}"/>
              </a:ext>
            </a:extLst>
          </p:cNvPr>
          <p:cNvSpPr/>
          <p:nvPr/>
        </p:nvSpPr>
        <p:spPr>
          <a:xfrm flipV="1">
            <a:off x="1" y="6765666"/>
            <a:ext cx="12191999" cy="92333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F1F92-DC99-4CF9-AF76-2C5039DD03A6}"/>
              </a:ext>
            </a:extLst>
          </p:cNvPr>
          <p:cNvSpPr/>
          <p:nvPr/>
        </p:nvSpPr>
        <p:spPr>
          <a:xfrm flipV="1">
            <a:off x="1" y="-13573"/>
            <a:ext cx="9599340" cy="120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95F703-BC46-4441-B6C6-3B20E7D55E2B}"/>
              </a:ext>
            </a:extLst>
          </p:cNvPr>
          <p:cNvSpPr/>
          <p:nvPr/>
        </p:nvSpPr>
        <p:spPr>
          <a:xfrm>
            <a:off x="1100183" y="1698699"/>
            <a:ext cx="9707154" cy="4331833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elixir of life. 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 made a tiny planet named earth, in one corner of Universe, to be different! 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civilisations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 far were developed around a water body, mostly rivers.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millions of years, mother earth preserved it- until one species, humans, decided to destroy it.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use water for all our needs, agriculture &amp; industry without any control - water scarcity. 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earth, as it is, may not survive at this rate for another century even!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7B8CA-3F74-2C6D-0414-2695E7980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02" y="6361431"/>
            <a:ext cx="1971403" cy="92333"/>
          </a:xfrm>
        </p:spPr>
        <p:txBody>
          <a:bodyPr/>
          <a:lstStyle/>
          <a:p>
            <a:pPr>
              <a:defRPr/>
            </a:pPr>
            <a:fld id="{A2416406-4CEC-5E48-BDC0-F3572B9A656E}" type="datetime1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05-11-2022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63FF44C-BA3F-2A1D-1A0A-D7E28155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608" y="6361431"/>
            <a:ext cx="1893627" cy="45719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-ETP Operators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5CB7E77-09CB-169F-ED02-969B3F03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902" y="6361431"/>
            <a:ext cx="450850" cy="92333"/>
          </a:xfrm>
        </p:spPr>
        <p:txBody>
          <a:bodyPr/>
          <a:lstStyle/>
          <a:p>
            <a:pPr>
              <a:defRPr/>
            </a:pPr>
            <a:fld id="{D2825D28-5174-A046-AC6C-87EEA56DCCC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9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183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iz-standard-powerpoint-mastervorlagen-en.potx" id="{4A34DF64-C55D-4847-B48F-FAD01FC58CBD}" vid="{FE1D5AE2-0FE3-4940-A7ED-A0320ACA1F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dad9f7-eeac-4c02-ba14-375916eb47b1">
      <Terms xmlns="http://schemas.microsoft.com/office/infopath/2007/PartnerControls"/>
    </lcf76f155ced4ddcb4097134ff3c332f>
    <TaxCatchAll xmlns="cdaba44c-56e2-426a-84fb-b2cd630ec321" xsi:nil="true"/>
    <MediaLengthInSeconds xmlns="03dad9f7-eeac-4c02-ba14-375916eb47b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2709ED6611694E87078AC661BB6E32" ma:contentTypeVersion="10" ma:contentTypeDescription="Ein neues Dokument erstellen." ma:contentTypeScope="" ma:versionID="05428a30d81fa72d246b7dd05e38787a">
  <xsd:schema xmlns:xsd="http://www.w3.org/2001/XMLSchema" xmlns:xs="http://www.w3.org/2001/XMLSchema" xmlns:p="http://schemas.microsoft.com/office/2006/metadata/properties" xmlns:ns2="03dad9f7-eeac-4c02-ba14-375916eb47b1" xmlns:ns3="cdaba44c-56e2-426a-84fb-b2cd630ec321" targetNamespace="http://schemas.microsoft.com/office/2006/metadata/properties" ma:root="true" ma:fieldsID="efab7950252c613f449c9fc02cea4dd2" ns2:_="" ns3:_="">
    <xsd:import namespace="03dad9f7-eeac-4c02-ba14-375916eb47b1"/>
    <xsd:import namespace="cdaba44c-56e2-426a-84fb-b2cd630ec3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ad9f7-eeac-4c02-ba14-375916eb47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aba44c-56e2-426a-84fb-b2cd630ec32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56a9903-b564-4237-a5c3-a49d1d4c27e3}" ma:internalName="TaxCatchAll" ma:showField="CatchAllData" ma:web="cdaba44c-56e2-426a-84fb-b2cd630ec3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C3A13D-943C-4941-A93A-AA802176B75C}">
  <ds:schemaRefs>
    <ds:schemaRef ds:uri="http://schemas.microsoft.com/office/2006/metadata/properties"/>
    <ds:schemaRef ds:uri="http://schemas.microsoft.com/office/infopath/2007/PartnerControls"/>
    <ds:schemaRef ds:uri="66d71d6c-58ec-4e94-8105-fc08a54179d5"/>
    <ds:schemaRef ds:uri="9257a8e0-d6a6-465c-bf4e-52ad8adf533b"/>
  </ds:schemaRefs>
</ds:datastoreItem>
</file>

<file path=customXml/itemProps2.xml><?xml version="1.0" encoding="utf-8"?>
<ds:datastoreItem xmlns:ds="http://schemas.openxmlformats.org/officeDocument/2006/customXml" ds:itemID="{74D33011-3D6D-4AC9-B953-782276A02F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DD7CFD-35C8-448B-B0AB-78F599D48F9D}"/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1567</Words>
  <Application>Microsoft Office PowerPoint</Application>
  <PresentationFormat>Widescreen</PresentationFormat>
  <Paragraphs>225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Wingdings</vt:lpstr>
      <vt:lpstr>Office Theme</vt:lpstr>
      <vt:lpstr>Master 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Mohiuddin Khokan</dc:creator>
  <cp:lastModifiedBy>Syed Munir Khasru</cp:lastModifiedBy>
  <cp:revision>6</cp:revision>
  <dcterms:created xsi:type="dcterms:W3CDTF">2022-03-05T05:23:34Z</dcterms:created>
  <dcterms:modified xsi:type="dcterms:W3CDTF">2022-11-05T08:52:23Z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0x0101004C2709ED6611694E87078AC661BB6E32</vt:lpwstr>
  </property>
  <property fmtid="{D5CDD505-2E9C-101B-9397-08002B2CF9AE}" pid="3" name="MediaServiceImageTags">
    <vt:lpwstr/>
  </property>
  <property fmtid="{D5CDD505-2E9C-101B-9397-08002B2CF9AE}" pid="4" name="Order">
    <vt:lpwstr>936400.000000000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