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5"/>
  </p:notesMasterIdLst>
  <p:sldIdLst>
    <p:sldId id="256" r:id="rId6"/>
    <p:sldId id="257" r:id="rId7"/>
    <p:sldId id="258" r:id="rId8"/>
    <p:sldId id="315" r:id="rId9"/>
    <p:sldId id="259" r:id="rId10"/>
    <p:sldId id="316" r:id="rId11"/>
    <p:sldId id="317" r:id="rId12"/>
    <p:sldId id="318" r:id="rId13"/>
    <p:sldId id="319" r:id="rId14"/>
    <p:sldId id="320" r:id="rId15"/>
    <p:sldId id="321" r:id="rId16"/>
    <p:sldId id="322" r:id="rId17"/>
    <p:sldId id="323" r:id="rId18"/>
    <p:sldId id="324" r:id="rId19"/>
    <p:sldId id="325" r:id="rId20"/>
    <p:sldId id="326" r:id="rId21"/>
    <p:sldId id="328" r:id="rId22"/>
    <p:sldId id="331" r:id="rId23"/>
    <p:sldId id="330" r:id="rId24"/>
    <p:sldId id="329"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50" r:id="rId43"/>
    <p:sldId id="35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9F"/>
    <a:srgbClr val="14A0C0"/>
    <a:srgbClr val="01FDC3"/>
    <a:srgbClr val="DFF2F5"/>
    <a:srgbClr val="C00000"/>
    <a:srgbClr val="5059AB"/>
    <a:srgbClr val="FFFFFF"/>
    <a:srgbClr val="7DE314"/>
    <a:srgbClr val="01CC9B"/>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BB41E-A6E4-940C-5AC1-E118959D1BC7}" v="7" dt="2022-11-04T09:12:00.928"/>
    <p1510:client id="{2B418787-0962-EEE1-5E8C-230B1314225B}" v="50" dt="2022-02-22T11:43:23.620"/>
    <p1510:client id="{484EF440-ED64-4324-3374-6ECAE055D38E}" v="5" dt="2022-04-05T06:00:28.703"/>
    <p1510:client id="{A3C1B86D-CF99-A4EA-E180-C5D78C8E8F3A}" v="28" dt="2022-02-22T10:11:38.111"/>
    <p1510:client id="{EED151D0-8E1B-28B3-0240-7216483408F9}" v="4" dt="2022-02-22T18:59:08.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autoAdjust="0"/>
    <p:restoredTop sz="85076" autoAdjust="0"/>
  </p:normalViewPr>
  <p:slideViewPr>
    <p:cSldViewPr snapToGrid="0">
      <p:cViewPr varScale="1">
        <p:scale>
          <a:sx n="93" d="100"/>
          <a:sy n="93" d="100"/>
        </p:scale>
        <p:origin x="9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26BB41E-A6E4-940C-5AC1-E118959D1BC7}"/>
    <pc:docChg chg="modSld">
      <pc:chgData name="" userId="" providerId="" clId="Web-{026BB41E-A6E4-940C-5AC1-E118959D1BC7}" dt="2022-11-04T09:11:55.302" v="1" actId="20577"/>
      <pc:docMkLst>
        <pc:docMk/>
      </pc:docMkLst>
      <pc:sldChg chg="modSp">
        <pc:chgData name="" userId="" providerId="" clId="Web-{026BB41E-A6E4-940C-5AC1-E118959D1BC7}" dt="2022-11-04T09:11:55.302" v="1" actId="20577"/>
        <pc:sldMkLst>
          <pc:docMk/>
          <pc:sldMk cId="208559755" sldId="256"/>
        </pc:sldMkLst>
        <pc:spChg chg="mod">
          <ac:chgData name="" userId="" providerId="" clId="Web-{026BB41E-A6E4-940C-5AC1-E118959D1BC7}" dt="2022-11-04T09:11:55.302" v="1" actId="20577"/>
          <ac:spMkLst>
            <pc:docMk/>
            <pc:sldMk cId="208559755" sldId="256"/>
            <ac:spMk id="9" creationId="{1F870154-3C70-407B-9A9E-BD80D67D5EA7}"/>
          </ac:spMkLst>
        </pc:spChg>
      </pc:sldChg>
    </pc:docChg>
  </pc:docChgLst>
  <pc:docChgLst>
    <pc:chgData name="Khandakar Mohammed Abdun Noor" userId="S::noor@fabric-consortium.net::13da2bd1-77a1-49da-b4c5-5bc5790cbcf6" providerId="AD" clId="Web-{026BB41E-A6E4-940C-5AC1-E118959D1BC7}"/>
    <pc:docChg chg="modSld">
      <pc:chgData name="Khandakar Mohammed Abdun Noor" userId="S::noor@fabric-consortium.net::13da2bd1-77a1-49da-b4c5-5bc5790cbcf6" providerId="AD" clId="Web-{026BB41E-A6E4-940C-5AC1-E118959D1BC7}" dt="2022-11-04T09:12:00.865" v="3" actId="20577"/>
      <pc:docMkLst>
        <pc:docMk/>
      </pc:docMkLst>
      <pc:sldChg chg="modSp">
        <pc:chgData name="Khandakar Mohammed Abdun Noor" userId="S::noor@fabric-consortium.net::13da2bd1-77a1-49da-b4c5-5bc5790cbcf6" providerId="AD" clId="Web-{026BB41E-A6E4-940C-5AC1-E118959D1BC7}" dt="2022-11-04T09:12:00.865" v="3" actId="20577"/>
        <pc:sldMkLst>
          <pc:docMk/>
          <pc:sldMk cId="208559755" sldId="256"/>
        </pc:sldMkLst>
        <pc:spChg chg="mod">
          <ac:chgData name="Khandakar Mohammed Abdun Noor" userId="S::noor@fabric-consortium.net::13da2bd1-77a1-49da-b4c5-5bc5790cbcf6" providerId="AD" clId="Web-{026BB41E-A6E4-940C-5AC1-E118959D1BC7}" dt="2022-11-04T09:12:00.865" v="3" actId="20577"/>
          <ac:spMkLst>
            <pc:docMk/>
            <pc:sldMk cId="208559755" sldId="256"/>
            <ac:spMk id="9" creationId="{1F870154-3C70-407B-9A9E-BD80D67D5E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03AE6-9EA0-419F-ACFA-1A8615A86726}"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6A483-1C33-489F-8A39-2DE81A06D560}" type="slidenum">
              <a:rPr lang="en-US" smtClean="0"/>
              <a:t>‹#›</a:t>
            </a:fld>
            <a:endParaRPr lang="en-US"/>
          </a:p>
        </p:txBody>
      </p:sp>
    </p:spTree>
    <p:extLst>
      <p:ext uri="{BB962C8B-B14F-4D97-AF65-F5344CB8AC3E}">
        <p14:creationId xmlns:p14="http://schemas.microsoft.com/office/powerpoint/2010/main" val="108117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4</a:t>
            </a:fld>
            <a:endParaRPr lang="en-US"/>
          </a:p>
        </p:txBody>
      </p:sp>
    </p:spTree>
    <p:extLst>
      <p:ext uri="{BB962C8B-B14F-4D97-AF65-F5344CB8AC3E}">
        <p14:creationId xmlns:p14="http://schemas.microsoft.com/office/powerpoint/2010/main" val="138639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13</a:t>
            </a:fld>
            <a:endParaRPr lang="en-US"/>
          </a:p>
        </p:txBody>
      </p:sp>
    </p:spTree>
    <p:extLst>
      <p:ext uri="{BB962C8B-B14F-4D97-AF65-F5344CB8AC3E}">
        <p14:creationId xmlns:p14="http://schemas.microsoft.com/office/powerpoint/2010/main" val="324627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14</a:t>
            </a:fld>
            <a:endParaRPr lang="en-US"/>
          </a:p>
        </p:txBody>
      </p:sp>
    </p:spTree>
    <p:extLst>
      <p:ext uri="{BB962C8B-B14F-4D97-AF65-F5344CB8AC3E}">
        <p14:creationId xmlns:p14="http://schemas.microsoft.com/office/powerpoint/2010/main" val="2492556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15</a:t>
            </a:fld>
            <a:endParaRPr lang="en-US"/>
          </a:p>
        </p:txBody>
      </p:sp>
    </p:spTree>
    <p:extLst>
      <p:ext uri="{BB962C8B-B14F-4D97-AF65-F5344CB8AC3E}">
        <p14:creationId xmlns:p14="http://schemas.microsoft.com/office/powerpoint/2010/main" val="1391426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16</a:t>
            </a:fld>
            <a:endParaRPr lang="en-US"/>
          </a:p>
        </p:txBody>
      </p:sp>
    </p:spTree>
    <p:extLst>
      <p:ext uri="{BB962C8B-B14F-4D97-AF65-F5344CB8AC3E}">
        <p14:creationId xmlns:p14="http://schemas.microsoft.com/office/powerpoint/2010/main" val="585788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17</a:t>
            </a:fld>
            <a:endParaRPr lang="en-US"/>
          </a:p>
        </p:txBody>
      </p:sp>
    </p:spTree>
    <p:extLst>
      <p:ext uri="{BB962C8B-B14F-4D97-AF65-F5344CB8AC3E}">
        <p14:creationId xmlns:p14="http://schemas.microsoft.com/office/powerpoint/2010/main" val="2736262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18</a:t>
            </a:fld>
            <a:endParaRPr lang="en-US"/>
          </a:p>
        </p:txBody>
      </p:sp>
    </p:spTree>
    <p:extLst>
      <p:ext uri="{BB962C8B-B14F-4D97-AF65-F5344CB8AC3E}">
        <p14:creationId xmlns:p14="http://schemas.microsoft.com/office/powerpoint/2010/main" val="1271199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19</a:t>
            </a:fld>
            <a:endParaRPr lang="en-US"/>
          </a:p>
        </p:txBody>
      </p:sp>
    </p:spTree>
    <p:extLst>
      <p:ext uri="{BB962C8B-B14F-4D97-AF65-F5344CB8AC3E}">
        <p14:creationId xmlns:p14="http://schemas.microsoft.com/office/powerpoint/2010/main" val="248891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20</a:t>
            </a:fld>
            <a:endParaRPr lang="en-US"/>
          </a:p>
        </p:txBody>
      </p:sp>
    </p:spTree>
    <p:extLst>
      <p:ext uri="{BB962C8B-B14F-4D97-AF65-F5344CB8AC3E}">
        <p14:creationId xmlns:p14="http://schemas.microsoft.com/office/powerpoint/2010/main" val="421118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21</a:t>
            </a:fld>
            <a:endParaRPr lang="en-US"/>
          </a:p>
        </p:txBody>
      </p:sp>
    </p:spTree>
    <p:extLst>
      <p:ext uri="{BB962C8B-B14F-4D97-AF65-F5344CB8AC3E}">
        <p14:creationId xmlns:p14="http://schemas.microsoft.com/office/powerpoint/2010/main" val="3925568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22</a:t>
            </a:fld>
            <a:endParaRPr lang="en-US"/>
          </a:p>
        </p:txBody>
      </p:sp>
    </p:spTree>
    <p:extLst>
      <p:ext uri="{BB962C8B-B14F-4D97-AF65-F5344CB8AC3E}">
        <p14:creationId xmlns:p14="http://schemas.microsoft.com/office/powerpoint/2010/main" val="45894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5</a:t>
            </a:fld>
            <a:endParaRPr lang="en-US"/>
          </a:p>
        </p:txBody>
      </p:sp>
    </p:spTree>
    <p:extLst>
      <p:ext uri="{BB962C8B-B14F-4D97-AF65-F5344CB8AC3E}">
        <p14:creationId xmlns:p14="http://schemas.microsoft.com/office/powerpoint/2010/main" val="242368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23</a:t>
            </a:fld>
            <a:endParaRPr lang="en-US"/>
          </a:p>
        </p:txBody>
      </p:sp>
    </p:spTree>
    <p:extLst>
      <p:ext uri="{BB962C8B-B14F-4D97-AF65-F5344CB8AC3E}">
        <p14:creationId xmlns:p14="http://schemas.microsoft.com/office/powerpoint/2010/main" val="2726737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24</a:t>
            </a:fld>
            <a:endParaRPr lang="en-US"/>
          </a:p>
        </p:txBody>
      </p:sp>
    </p:spTree>
    <p:extLst>
      <p:ext uri="{BB962C8B-B14F-4D97-AF65-F5344CB8AC3E}">
        <p14:creationId xmlns:p14="http://schemas.microsoft.com/office/powerpoint/2010/main" val="493175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25</a:t>
            </a:fld>
            <a:endParaRPr lang="en-US"/>
          </a:p>
        </p:txBody>
      </p:sp>
    </p:spTree>
    <p:extLst>
      <p:ext uri="{BB962C8B-B14F-4D97-AF65-F5344CB8AC3E}">
        <p14:creationId xmlns:p14="http://schemas.microsoft.com/office/powerpoint/2010/main" val="3760346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26</a:t>
            </a:fld>
            <a:endParaRPr lang="en-US"/>
          </a:p>
        </p:txBody>
      </p:sp>
    </p:spTree>
    <p:extLst>
      <p:ext uri="{BB962C8B-B14F-4D97-AF65-F5344CB8AC3E}">
        <p14:creationId xmlns:p14="http://schemas.microsoft.com/office/powerpoint/2010/main" val="1629492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27</a:t>
            </a:fld>
            <a:endParaRPr lang="en-US"/>
          </a:p>
        </p:txBody>
      </p:sp>
    </p:spTree>
    <p:extLst>
      <p:ext uri="{BB962C8B-B14F-4D97-AF65-F5344CB8AC3E}">
        <p14:creationId xmlns:p14="http://schemas.microsoft.com/office/powerpoint/2010/main" val="1370541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28</a:t>
            </a:fld>
            <a:endParaRPr lang="en-US"/>
          </a:p>
        </p:txBody>
      </p:sp>
    </p:spTree>
    <p:extLst>
      <p:ext uri="{BB962C8B-B14F-4D97-AF65-F5344CB8AC3E}">
        <p14:creationId xmlns:p14="http://schemas.microsoft.com/office/powerpoint/2010/main" val="1549840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29</a:t>
            </a:fld>
            <a:endParaRPr lang="en-US"/>
          </a:p>
        </p:txBody>
      </p:sp>
    </p:spTree>
    <p:extLst>
      <p:ext uri="{BB962C8B-B14F-4D97-AF65-F5344CB8AC3E}">
        <p14:creationId xmlns:p14="http://schemas.microsoft.com/office/powerpoint/2010/main" val="527677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30</a:t>
            </a:fld>
            <a:endParaRPr lang="en-US"/>
          </a:p>
        </p:txBody>
      </p:sp>
    </p:spTree>
    <p:extLst>
      <p:ext uri="{BB962C8B-B14F-4D97-AF65-F5344CB8AC3E}">
        <p14:creationId xmlns:p14="http://schemas.microsoft.com/office/powerpoint/2010/main" val="959688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31</a:t>
            </a:fld>
            <a:endParaRPr lang="en-US"/>
          </a:p>
        </p:txBody>
      </p:sp>
    </p:spTree>
    <p:extLst>
      <p:ext uri="{BB962C8B-B14F-4D97-AF65-F5344CB8AC3E}">
        <p14:creationId xmlns:p14="http://schemas.microsoft.com/office/powerpoint/2010/main" val="2646214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32</a:t>
            </a:fld>
            <a:endParaRPr lang="en-US"/>
          </a:p>
        </p:txBody>
      </p:sp>
    </p:spTree>
    <p:extLst>
      <p:ext uri="{BB962C8B-B14F-4D97-AF65-F5344CB8AC3E}">
        <p14:creationId xmlns:p14="http://schemas.microsoft.com/office/powerpoint/2010/main" val="352782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6</a:t>
            </a:fld>
            <a:endParaRPr lang="en-US"/>
          </a:p>
        </p:txBody>
      </p:sp>
    </p:spTree>
    <p:extLst>
      <p:ext uri="{BB962C8B-B14F-4D97-AF65-F5344CB8AC3E}">
        <p14:creationId xmlns:p14="http://schemas.microsoft.com/office/powerpoint/2010/main" val="2207253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33</a:t>
            </a:fld>
            <a:endParaRPr lang="en-US"/>
          </a:p>
        </p:txBody>
      </p:sp>
    </p:spTree>
    <p:extLst>
      <p:ext uri="{BB962C8B-B14F-4D97-AF65-F5344CB8AC3E}">
        <p14:creationId xmlns:p14="http://schemas.microsoft.com/office/powerpoint/2010/main" val="248231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34</a:t>
            </a:fld>
            <a:endParaRPr lang="en-US"/>
          </a:p>
        </p:txBody>
      </p:sp>
    </p:spTree>
    <p:extLst>
      <p:ext uri="{BB962C8B-B14F-4D97-AF65-F5344CB8AC3E}">
        <p14:creationId xmlns:p14="http://schemas.microsoft.com/office/powerpoint/2010/main" val="2744493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35</a:t>
            </a:fld>
            <a:endParaRPr lang="en-US"/>
          </a:p>
        </p:txBody>
      </p:sp>
    </p:spTree>
    <p:extLst>
      <p:ext uri="{BB962C8B-B14F-4D97-AF65-F5344CB8AC3E}">
        <p14:creationId xmlns:p14="http://schemas.microsoft.com/office/powerpoint/2010/main" val="3386464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36</a:t>
            </a:fld>
            <a:endParaRPr lang="en-US"/>
          </a:p>
        </p:txBody>
      </p:sp>
    </p:spTree>
    <p:extLst>
      <p:ext uri="{BB962C8B-B14F-4D97-AF65-F5344CB8AC3E}">
        <p14:creationId xmlns:p14="http://schemas.microsoft.com/office/powerpoint/2010/main" val="3832843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37</a:t>
            </a:fld>
            <a:endParaRPr lang="en-US"/>
          </a:p>
        </p:txBody>
      </p:sp>
    </p:spTree>
    <p:extLst>
      <p:ext uri="{BB962C8B-B14F-4D97-AF65-F5344CB8AC3E}">
        <p14:creationId xmlns:p14="http://schemas.microsoft.com/office/powerpoint/2010/main" val="910549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38</a:t>
            </a:fld>
            <a:endParaRPr lang="en-US"/>
          </a:p>
        </p:txBody>
      </p:sp>
    </p:spTree>
    <p:extLst>
      <p:ext uri="{BB962C8B-B14F-4D97-AF65-F5344CB8AC3E}">
        <p14:creationId xmlns:p14="http://schemas.microsoft.com/office/powerpoint/2010/main" val="242639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5F879-0589-40D4-B0E5-B74D0CAD5C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7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7</a:t>
            </a:fld>
            <a:endParaRPr lang="en-US"/>
          </a:p>
        </p:txBody>
      </p:sp>
    </p:spTree>
    <p:extLst>
      <p:ext uri="{BB962C8B-B14F-4D97-AF65-F5344CB8AC3E}">
        <p14:creationId xmlns:p14="http://schemas.microsoft.com/office/powerpoint/2010/main" val="219675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8</a:t>
            </a:fld>
            <a:endParaRPr lang="en-US"/>
          </a:p>
        </p:txBody>
      </p:sp>
    </p:spTree>
    <p:extLst>
      <p:ext uri="{BB962C8B-B14F-4D97-AF65-F5344CB8AC3E}">
        <p14:creationId xmlns:p14="http://schemas.microsoft.com/office/powerpoint/2010/main" val="146497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9</a:t>
            </a:fld>
            <a:endParaRPr lang="en-US"/>
          </a:p>
        </p:txBody>
      </p:sp>
    </p:spTree>
    <p:extLst>
      <p:ext uri="{BB962C8B-B14F-4D97-AF65-F5344CB8AC3E}">
        <p14:creationId xmlns:p14="http://schemas.microsoft.com/office/powerpoint/2010/main" val="3289260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10</a:t>
            </a:fld>
            <a:endParaRPr lang="en-US"/>
          </a:p>
        </p:txBody>
      </p:sp>
    </p:spTree>
    <p:extLst>
      <p:ext uri="{BB962C8B-B14F-4D97-AF65-F5344CB8AC3E}">
        <p14:creationId xmlns:p14="http://schemas.microsoft.com/office/powerpoint/2010/main" val="225752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11</a:t>
            </a:fld>
            <a:endParaRPr lang="en-US"/>
          </a:p>
        </p:txBody>
      </p:sp>
    </p:spTree>
    <p:extLst>
      <p:ext uri="{BB962C8B-B14F-4D97-AF65-F5344CB8AC3E}">
        <p14:creationId xmlns:p14="http://schemas.microsoft.com/office/powerpoint/2010/main" val="239343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6A483-1C33-489F-8A39-2DE81A06D560}" type="slidenum">
              <a:rPr lang="en-US" smtClean="0"/>
              <a:t>12</a:t>
            </a:fld>
            <a:endParaRPr lang="en-US"/>
          </a:p>
        </p:txBody>
      </p:sp>
    </p:spTree>
    <p:extLst>
      <p:ext uri="{BB962C8B-B14F-4D97-AF65-F5344CB8AC3E}">
        <p14:creationId xmlns:p14="http://schemas.microsoft.com/office/powerpoint/2010/main" val="76816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28F6-ABFA-4281-A608-59A6980ED8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BDC4A-AF80-463A-93E5-50E5D60D6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01969-8CE3-42D9-9563-FCB192B04FF6}"/>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5" name="Footer Placeholder 4">
            <a:extLst>
              <a:ext uri="{FF2B5EF4-FFF2-40B4-BE49-F238E27FC236}">
                <a16:creationId xmlns:a16="http://schemas.microsoft.com/office/drawing/2014/main" id="{74E45B81-EDF1-487B-918F-05E051EFB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24706-A0D5-43F0-9989-CC42AA572C13}"/>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99338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B9B5-8547-4EFF-8F3A-B37BD5D5C3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9715D-931E-45DE-B3E7-F2039C22CA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0DB81-C449-4C77-A940-7AD33CAA7001}"/>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5" name="Footer Placeholder 4">
            <a:extLst>
              <a:ext uri="{FF2B5EF4-FFF2-40B4-BE49-F238E27FC236}">
                <a16:creationId xmlns:a16="http://schemas.microsoft.com/office/drawing/2014/main" id="{6DF17757-483F-4BE2-88DC-60267F17D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C2035-A3DA-497F-ABE9-3ECA48CDB2EC}"/>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153583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8CEA7-E28F-4967-9105-8A32D0792E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E8792F-B537-4B19-B811-B703A6AD0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CA527-4D76-42BB-AC5B-86AEA6BFEBA9}"/>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5" name="Footer Placeholder 4">
            <a:extLst>
              <a:ext uri="{FF2B5EF4-FFF2-40B4-BE49-F238E27FC236}">
                <a16:creationId xmlns:a16="http://schemas.microsoft.com/office/drawing/2014/main" id="{2891367D-CD96-4D21-A318-4A124419F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EA55B-8BBA-493C-AE94-BB7D2FCE765D}"/>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3975353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Title slide/headline</a:t>
            </a:r>
            <a:br>
              <a:rPr lang="en-GB" dirty="0"/>
            </a:br>
            <a:r>
              <a:rPr lang="en-GB" dirty="0"/>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endParaRPr lang="en-GB" dirty="0"/>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Tree>
    <p:extLst>
      <p:ext uri="{BB962C8B-B14F-4D97-AF65-F5344CB8AC3E}">
        <p14:creationId xmlns:p14="http://schemas.microsoft.com/office/powerpoint/2010/main" val="196032406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Title slide/headline</a:t>
            </a:r>
            <a:br>
              <a:rPr lang="en-GB" dirty="0"/>
            </a:br>
            <a:r>
              <a:rPr lang="en-GB" dirty="0"/>
              <a:t>with b/w GIZ key visual</a:t>
            </a:r>
          </a:p>
        </p:txBody>
      </p:sp>
    </p:spTree>
    <p:extLst>
      <p:ext uri="{BB962C8B-B14F-4D97-AF65-F5344CB8AC3E}">
        <p14:creationId xmlns:p14="http://schemas.microsoft.com/office/powerpoint/2010/main" val="175473113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6729" y="1029491"/>
            <a:ext cx="517191" cy="787908"/>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2793" y="1034676"/>
            <a:ext cx="2117468" cy="866995"/>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6">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dirty="0"/>
              <a:t>Title slide/headline</a:t>
            </a:r>
            <a:br>
              <a:rPr lang="en-GB" dirty="0"/>
            </a:br>
            <a:r>
              <a:rPr lang="en-GB" dirty="0"/>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Tree>
    <p:extLst>
      <p:ext uri="{BB962C8B-B14F-4D97-AF65-F5344CB8AC3E}">
        <p14:creationId xmlns:p14="http://schemas.microsoft.com/office/powerpoint/2010/main" val="347237663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n-GB" dirty="0"/>
              <a:t>Title slide for illustration/free-form selection</a:t>
            </a:r>
            <a:br>
              <a:rPr lang="en-GB" dirty="0"/>
            </a:br>
            <a:r>
              <a:rPr lang="en-GB" dirty="0"/>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6670" y="1966807"/>
            <a:ext cx="1662545" cy="1147156"/>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a:srcRect l="50418" r="36621"/>
          <a:stretch/>
        </p:blipFill>
        <p:spPr>
          <a:xfrm>
            <a:off x="10396670" y="1029491"/>
            <a:ext cx="517191" cy="787908"/>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9990"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5775627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Alternative title slide</a:t>
            </a:r>
            <a:br>
              <a:rPr lang="en-GB" dirty="0"/>
            </a:br>
            <a:r>
              <a:rPr lang="en-GB" dirty="0"/>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Tree>
    <p:extLst>
      <p:ext uri="{BB962C8B-B14F-4D97-AF65-F5344CB8AC3E}">
        <p14:creationId xmlns:p14="http://schemas.microsoft.com/office/powerpoint/2010/main" val="9964748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en-GB" dirty="0"/>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C1AEFBA7-ADF0-4103-A6F8-CFD5A4A24FB1}" type="datetime1">
              <a:rPr lang="en-IN" smtClean="0"/>
              <a:t>05-11-2022</a:t>
            </a:fld>
            <a:endParaRPr lang="en-GB" dirty="0"/>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566657719"/>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n-GB" dirty="0"/>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0D91D619-E903-486A-97CA-728B202D0B85}" type="datetime1">
              <a:rPr lang="en-IN" smtClean="0"/>
              <a:t>05-11-2022</a:t>
            </a:fld>
            <a:endParaRPr lang="en-GB" dirty="0"/>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US"/>
              <a:t>ToT on Capacity Development of ETP Operators</a:t>
            </a:r>
            <a:endParaRPr lang="en-GB" dirty="0"/>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360009511"/>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n-GB" dirty="0"/>
              <a:t>Section start slide</a:t>
            </a:r>
            <a:br>
              <a:rPr lang="en-GB" dirty="0"/>
            </a:br>
            <a:r>
              <a:rPr lang="en-GB" dirty="0"/>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6C78C855-2077-4BFC-8FD1-9D444E9431D3}" type="datetime1">
              <a:rPr lang="en-IN" smtClean="0"/>
              <a:t>05-11-2022</a:t>
            </a:fld>
            <a:endParaRPr lang="en-GB" dirty="0"/>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25387149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53E7-6B98-4961-B914-DC744F9ED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4A9C1-75B3-4111-8E40-AC06EBE863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64449-384F-4FC1-AE63-1F6CD307353B}"/>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5" name="Footer Placeholder 4">
            <a:extLst>
              <a:ext uri="{FF2B5EF4-FFF2-40B4-BE49-F238E27FC236}">
                <a16:creationId xmlns:a16="http://schemas.microsoft.com/office/drawing/2014/main" id="{071C7921-46C0-4518-9F3A-E0E574DD6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2895D-71F9-4E95-8D20-71106456F1E2}"/>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1314757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dirty="0"/>
              <a:t>Section start slide</a:t>
            </a:r>
            <a:br>
              <a:rPr lang="en-GB" dirty="0"/>
            </a:br>
            <a:r>
              <a:rPr lang="en-GB" dirty="0"/>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dirty="0"/>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B803F5B0-E42E-4542-AB4D-E9A36E68325E}" type="datetime1">
              <a:rPr lang="en-IN" smtClean="0"/>
              <a:t>05-11-2022</a:t>
            </a:fld>
            <a:endParaRPr lang="en-GB" dirty="0"/>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US"/>
              <a:t>ToT on Capacity Development of ETP Operators</a:t>
            </a:r>
            <a:endParaRPr lang="en-GB" dirty="0"/>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dirty="0"/>
              <a:t>Page </a:t>
            </a:r>
            <a:fld id="{3A8B5DB7-81A8-4ED4-916B-6B23CD603687}" type="slidenum">
              <a:rPr lang="en-GB" smtClean="0"/>
              <a:pPr/>
              <a:t>‹#›</a:t>
            </a:fld>
            <a:endParaRPr lang="en-GB" dirty="0"/>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293528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dirty="0"/>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Section start slide</a:t>
            </a:r>
            <a:br>
              <a:rPr lang="en-GB" dirty="0"/>
            </a:br>
            <a:r>
              <a:rPr lang="en-GB" dirty="0"/>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256B5427-14CE-475D-96B6-7E8279E943B1}" type="datetime1">
              <a:rPr lang="en-IN" smtClean="0"/>
              <a:t>05-11-2022</a:t>
            </a:fld>
            <a:endParaRPr lang="en-GB" dirty="0"/>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US"/>
              <a:t>ToT on Capacity Development of ETP Operators</a:t>
            </a:r>
            <a:endParaRPr lang="en-GB" dirty="0"/>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0094911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E8A49C68-712F-423E-8FE1-86018FB18532}" type="datetime1">
              <a:rPr lang="en-IN" smtClean="0"/>
              <a:t>05-11-2022</a:t>
            </a:fld>
            <a:endParaRPr lang="en-GB" dirty="0"/>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1989747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485A45CA-B4B5-408A-9377-B934C9B788B5}" type="datetime1">
              <a:rPr lang="en-IN" smtClean="0"/>
              <a:t>05-11-2022</a:t>
            </a:fld>
            <a:endParaRPr lang="en-GB" dirty="0"/>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99384773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38983760-2D54-48A7-820A-45097B1990CA}" type="datetime1">
              <a:rPr lang="en-IN" smtClean="0"/>
              <a:t>05-11-2022</a:t>
            </a:fld>
            <a:endParaRPr lang="en-GB" dirty="0"/>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597319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dirty="0"/>
              <a:t>Intermediate slide, photo</a:t>
            </a:r>
            <a:br>
              <a:rPr lang="en-GB" dirty="0"/>
            </a:br>
            <a:r>
              <a:rPr lang="en-GB" dirty="0"/>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BA095633-A4BE-4D3F-8C84-6C69C6386358}" type="datetime1">
              <a:rPr lang="en-IN" smtClean="0"/>
              <a:t>05-11-2022</a:t>
            </a:fld>
            <a:endParaRPr lang="en-GB" dirty="0"/>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US"/>
              <a:t>ToT on Capacity Development of ETP Operators</a:t>
            </a:r>
            <a:endParaRPr lang="en-GB" dirty="0"/>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dirty="0"/>
              <a:t>Page </a:t>
            </a:r>
            <a:fld id="{3A8B5DB7-81A8-4ED4-916B-6B23CD603687}" type="slidenum">
              <a:rPr lang="en-GB" smtClean="0"/>
              <a:pPr/>
              <a:t>‹#›</a:t>
            </a:fld>
            <a:endParaRPr lang="en-GB" dirty="0"/>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2793" y="1034676"/>
            <a:ext cx="2117468" cy="866995"/>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2916364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33D4BC6A-1742-4FE0-B92F-9337182C093F}" type="datetime1">
              <a:rPr lang="en-IN" smtClean="0"/>
              <a:t>05-11-2022</a:t>
            </a:fld>
            <a:endParaRPr lang="en-GB" dirty="0"/>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728676155"/>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n-GB"/>
              <a:t>Click to add headline</a:t>
            </a:r>
            <a:endParaRPr lang="en-GB"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322952EA-0D78-4E2E-B465-4A57326B2773}" type="datetime1">
              <a:rPr lang="en-IN" smtClean="0"/>
              <a:t>05-11-2022</a:t>
            </a:fld>
            <a:endParaRPr lang="en-GB" dirty="0"/>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540641045"/>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745F6D55-5C1E-43D3-ACB8-1FB8DA19EF8A}" type="datetime1">
              <a:rPr lang="en-IN" smtClean="0"/>
              <a:t>05-11-2022</a:t>
            </a:fld>
            <a:endParaRPr lang="en-GB" dirty="0"/>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2499499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endParaRPr lang="en-GB"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F7EA0E59-B4CD-4CB5-894D-049A2482DE6D}" type="datetime1">
              <a:rPr lang="en-IN" smtClean="0"/>
              <a:t>05-11-2022</a:t>
            </a:fld>
            <a:endParaRPr lang="en-GB" dirty="0"/>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US"/>
              <a:t>ToT on Capacity Development of ETP Operators</a:t>
            </a:r>
            <a:endParaRPr lang="en-GB" dirty="0"/>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420770806"/>
      </p:ext>
    </p:extLst>
  </p:cSld>
  <p:clrMapOvr>
    <a:masterClrMapping/>
  </p:clrMapOvr>
  <p:transition>
    <p:fade/>
  </p:transition>
  <p:extLst>
    <p:ext uri="{DCECCB84-F9BA-43D5-87BE-67443E8EF086}">
      <p15:sldGuideLst xmlns:p15="http://schemas.microsoft.com/office/powerpoint/2012/main">
        <p15:guide id="2" orient="horz" pos="37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074B-C914-4BA2-B67A-EFEF688160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8F50E-3F6F-4FC4-BD4B-6D9BF319D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F093EF-61DA-401D-963C-D6B72AF398BB}"/>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5" name="Footer Placeholder 4">
            <a:extLst>
              <a:ext uri="{FF2B5EF4-FFF2-40B4-BE49-F238E27FC236}">
                <a16:creationId xmlns:a16="http://schemas.microsoft.com/office/drawing/2014/main" id="{4793273A-AE7E-4E1F-BC76-D920D831B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77027-C502-4B80-A6F2-93A0F490A3A2}"/>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2778364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2259D1C5-62B2-4AD7-8E48-01AE3EF03685}" type="datetime1">
              <a:rPr lang="en-IN" smtClean="0"/>
              <a:t>05-11-2022</a:t>
            </a:fld>
            <a:endParaRPr lang="en-GB" dirty="0"/>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781689876"/>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orient="horz" pos="379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2E4171BE-266E-4582-BAE9-B5A8AE3F58A6}" type="datetime1">
              <a:rPr lang="en-IN" smtClean="0"/>
              <a:t>05-11-2022</a:t>
            </a:fld>
            <a:endParaRPr lang="en-GB" dirty="0"/>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1098497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58CCF840-47F1-41F2-9FF2-6306328C4717}" type="datetime1">
              <a:rPr lang="en-IN" smtClean="0"/>
              <a:t>05-11-2022</a:t>
            </a:fld>
            <a:endParaRPr lang="en-GB" dirty="0"/>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US"/>
              <a:t>ToT on Capacity Development of ETP Operators</a:t>
            </a:r>
            <a:endParaRPr lang="en-GB" dirty="0"/>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72838697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fld id="{BADF2515-5176-4B47-AB46-319C2AB32FBB}" type="datetime1">
              <a:rPr lang="en-IN" smtClean="0"/>
              <a:t>05-11-2022</a:t>
            </a:fld>
            <a:endParaRPr lang="en-GB" dirty="0"/>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US"/>
              <a:t>ToT on Capacity Development of ETP Operators</a:t>
            </a:r>
            <a:endParaRPr lang="en-GB" dirty="0"/>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8465818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1F6BFB19-6A83-412B-8B84-28D9DD2B2C97}" type="datetime1">
              <a:rPr lang="en-IN" smtClean="0"/>
              <a:t>05-11-2022</a:t>
            </a:fld>
            <a:endParaRPr lang="en-GB" dirty="0"/>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US"/>
              <a:t>ToT on Capacity Development of ETP Operators</a:t>
            </a:r>
            <a:endParaRPr lang="en-GB" dirty="0"/>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9040051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dirty="0"/>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dirty="0"/>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54BA54D6-EC39-4C3D-9788-04E2254AC08F}" type="datetime1">
              <a:rPr lang="en-IN" smtClean="0"/>
              <a:t>05-11-2022</a:t>
            </a:fld>
            <a:endParaRPr lang="en-GB" dirty="0"/>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US"/>
              <a:t>ToT on Capacity Development of ETP Operators</a:t>
            </a:r>
            <a:endParaRPr lang="en-GB" dirty="0"/>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686575426"/>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dirty="0"/>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endParaRPr lang="en-GB"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dirty="0"/>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14D1583C-2C0D-4C75-96AF-0BF1D41BAFA6}" type="datetime1">
              <a:rPr lang="en-IN" smtClean="0"/>
              <a:t>05-11-2022</a:t>
            </a:fld>
            <a:endParaRPr lang="en-GB" dirty="0"/>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US"/>
              <a:t>ToT on Capacity Development of ETP Operators</a:t>
            </a:r>
            <a:endParaRPr lang="en-GB" dirty="0"/>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55772723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dirty="0"/>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dirty="0"/>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dirty="0"/>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r>
              <a:rPr lang="en-GB" dirty="0"/>
              <a:t>MM/YYYY – MM/YYYY</a:t>
            </a:r>
            <a:br>
              <a:rPr lang="en-GB" dirty="0"/>
            </a:br>
            <a:r>
              <a:rPr lang="en-GB" dirty="0"/>
              <a:t>Volume: EUR 00 million</a:t>
            </a:r>
            <a:br>
              <a:rPr lang="en-GB" dirty="0"/>
            </a:br>
            <a:r>
              <a:rPr lang="en-GB" dirty="0"/>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r>
              <a:rPr lang="en-GB" dirty="0"/>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dirty="0"/>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0AA40461-2E94-4A17-B193-BF1529F4356D}" type="datetime1">
              <a:rPr lang="en-IN" smtClean="0"/>
              <a:t>05-11-2022</a:t>
            </a:fld>
            <a:endParaRPr lang="en-GB" dirty="0"/>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US"/>
              <a:t>ToT on Capacity Development of ETP Operators</a:t>
            </a:r>
            <a:endParaRPr lang="en-GB" dirty="0"/>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16499678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n-GB" dirty="0"/>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en-GB" dirty="0"/>
              <a:t>givenname.familyname@giz.de </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en-GB" dirty="0"/>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en-GB" dirty="0"/>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dirty="0"/>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ED6B989D-6C4F-4685-8503-7A4A9DD8EF0B}" type="datetime1">
              <a:rPr lang="en-IN" smtClean="0"/>
              <a:t>05-11-2022</a:t>
            </a:fld>
            <a:endParaRPr lang="en-GB" dirty="0"/>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48074569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en-GB" dirty="0"/>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en-GB" dirty="0"/>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dirty="0"/>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en-GB" dirty="0"/>
              <a:t>givenname.familyname@giz.de </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en-GB" dirty="0"/>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en-GB" dirty="0"/>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dirty="0"/>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n-GB" dirty="0"/>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76300692-7C76-48A1-AAD9-315083B2F712}" type="datetime1">
              <a:rPr lang="en-IN" smtClean="0"/>
              <a:t>05-11-2022</a:t>
            </a:fld>
            <a:endParaRPr lang="en-GB" dirty="0"/>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3893278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C7AD-03E8-4B24-A0A5-8617C0AD62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7B2177-D68E-42EA-B789-8B2F84D55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FE1599-45CC-4EE8-BE5C-607E66F591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E95F0F-6964-497E-B08E-C0AF350774CC}"/>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6" name="Footer Placeholder 5">
            <a:extLst>
              <a:ext uri="{FF2B5EF4-FFF2-40B4-BE49-F238E27FC236}">
                <a16:creationId xmlns:a16="http://schemas.microsoft.com/office/drawing/2014/main" id="{15CDC4F9-A484-460F-B2C1-8E64FC74E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2173F0-B849-4C9C-902A-2C46199D256A}"/>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3487567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n-GB" dirty="0"/>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en-GB" dirty="0"/>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en-GB" dirty="0"/>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dirty="0"/>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en-GB" dirty="0"/>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en-GB" dirty="0"/>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dirty="0"/>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en-GB" dirty="0"/>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en-GB" dirty="0"/>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dirty="0"/>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C990C250-C3EB-42D6-A889-C815BD203033}" type="datetime1">
              <a:rPr lang="en-IN" smtClean="0"/>
              <a:t>05-11-2022</a:t>
            </a:fld>
            <a:endParaRPr lang="en-GB" dirty="0"/>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3911270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dirty="0"/>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E4548EFE-3645-4095-A88F-27B4C2D7E20C}" type="datetime1">
              <a:rPr lang="en-IN" smtClean="0"/>
              <a:t>05-11-2022</a:t>
            </a:fld>
            <a:endParaRPr lang="en-GB" dirty="0"/>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736378957"/>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6774C493-7FEE-43AD-A37E-52849B631FD0}" type="datetime1">
              <a:rPr lang="en-IN" smtClean="0"/>
              <a:t>05-11-2022</a:t>
            </a:fld>
            <a:endParaRPr lang="en-GB" dirty="0"/>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US"/>
              <a:t>ToT on Capacity Development of ETP Operators</a:t>
            </a:r>
            <a:endParaRPr lang="en-GB" dirty="0"/>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238038564"/>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757"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dirty="0">
                <a:ln>
                  <a:noFill/>
                </a:ln>
                <a:solidFill>
                  <a:srgbClr val="C80F0F"/>
                </a:solidFill>
                <a:effectLst/>
                <a:uLnTx/>
                <a:uFillTx/>
                <a:latin typeface="+mn-lt"/>
                <a:ea typeface="+mn-ea"/>
                <a:cs typeface="+mn-cs"/>
              </a:rPr>
            </a:br>
            <a:r>
              <a:rPr kumimoji="0" lang="en-GB" sz="933" b="0" i="0" u="none" strike="noStrike" kern="1200" cap="none" spc="0" normalizeH="0" baseline="0" noProof="0" dirty="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dirty="0">
                <a:ln>
                  <a:noFill/>
                </a:ln>
                <a:solidFill>
                  <a:srgbClr val="C80F0F"/>
                </a:solidFill>
                <a:effectLst/>
                <a:uLnTx/>
                <a:uFillTx/>
                <a:latin typeface="+mn-lt"/>
                <a:ea typeface="+mn-ea"/>
                <a:cs typeface="+mn-cs"/>
              </a:rPr>
            </a:br>
            <a:r>
              <a:rPr kumimoji="0" lang="en-GB" sz="933" b="0" i="0" u="none" strike="noStrike" kern="1200" cap="none" spc="0" normalizeH="0" baseline="0" noProof="0" dirty="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dirty="0">
                <a:ln>
                  <a:noFill/>
                </a:ln>
                <a:solidFill>
                  <a:srgbClr val="C80F0F"/>
                </a:solidFill>
                <a:effectLst/>
                <a:uLnTx/>
                <a:uFillTx/>
                <a:latin typeface="+mn-lt"/>
                <a:ea typeface="+mn-ea"/>
                <a:cs typeface="+mn-cs"/>
              </a:rPr>
            </a:br>
            <a:r>
              <a:rPr kumimoji="0" lang="en-GB" sz="933" b="0" i="0" u="none" strike="noStrike" kern="1200" cap="none" spc="0" normalizeH="0" baseline="0" noProof="0" dirty="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170"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dirty="0">
                <a:ln>
                  <a:noFill/>
                </a:ln>
                <a:solidFill>
                  <a:prstClr val="black"/>
                </a:solidFill>
                <a:effectLst/>
                <a:uLnTx/>
                <a:uFillTx/>
              </a:rPr>
            </a:br>
            <a:r>
              <a:rPr kumimoji="0" lang="de-DE" sz="1067" b="1" i="0" u="none" strike="noStrike" kern="0" cap="none" spc="0" normalizeH="0" baseline="0" noProof="0" dirty="0" err="1">
                <a:ln>
                  <a:noFill/>
                </a:ln>
                <a:solidFill>
                  <a:prstClr val="black"/>
                </a:solidFill>
                <a:effectLst/>
                <a:uLnTx/>
                <a:uFillTx/>
              </a:rPr>
              <a:t>Published</a:t>
            </a:r>
            <a:r>
              <a:rPr kumimoji="0" lang="de-DE" sz="1067" b="1" i="0" u="none" strike="noStrike" kern="0" cap="none" spc="0" normalizeH="0" baseline="0" noProof="0" dirty="0">
                <a:ln>
                  <a:noFill/>
                </a:ln>
                <a:solidFill>
                  <a:prstClr val="black"/>
                </a:solidFill>
                <a:effectLst/>
                <a:uLnTx/>
                <a:uFillTx/>
              </a:rPr>
              <a:t> </a:t>
            </a:r>
            <a:r>
              <a:rPr kumimoji="0" lang="de-DE" sz="1067" b="1" i="0" u="none" strike="noStrike" kern="0" cap="none" spc="0" normalizeH="0" baseline="0" noProof="0" dirty="0" err="1">
                <a:ln>
                  <a:noFill/>
                </a:ln>
                <a:solidFill>
                  <a:prstClr val="black"/>
                </a:solidFill>
                <a:effectLst/>
                <a:uLnTx/>
                <a:uFillTx/>
              </a:rPr>
              <a:t>by</a:t>
            </a:r>
            <a:r>
              <a:rPr kumimoji="0" lang="de-DE" sz="1067" b="1" i="0" u="none" strike="noStrike" kern="0" cap="none" spc="0" normalizeH="0" baseline="0" noProof="0" dirty="0">
                <a:ln>
                  <a:noFill/>
                </a:ln>
                <a:solidFill>
                  <a:prstClr val="black"/>
                </a:solidFill>
                <a:effectLst/>
                <a:uLnTx/>
                <a:uFillTx/>
              </a:rPr>
              <a:t>:</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Deutsche Gesellschaft </a:t>
            </a:r>
            <a:r>
              <a:rPr kumimoji="0" lang="de-DE" sz="1067" b="0" i="0" u="none" strike="noStrike" kern="0" cap="none" spc="0" normalizeH="0" baseline="0" noProof="0" dirty="0" err="1">
                <a:ln>
                  <a:noFill/>
                </a:ln>
                <a:solidFill>
                  <a:prstClr val="black"/>
                </a:solidFill>
                <a:effectLst/>
                <a:uLnTx/>
                <a:uFillTx/>
              </a:rPr>
              <a:t>für</a:t>
            </a: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Internationale Zusammenarbeit (GIZ) GmbH</a:t>
            </a:r>
            <a:br>
              <a:rPr kumimoji="0" lang="de-DE" sz="1067" b="0" i="0" u="none" strike="noStrike" kern="0" cap="none" spc="0" normalizeH="0" baseline="0" noProof="0" dirty="0">
                <a:ln>
                  <a:noFill/>
                </a:ln>
                <a:solidFill>
                  <a:prstClr val="black"/>
                </a:solidFill>
                <a:effectLst/>
                <a:uLnTx/>
                <a:uFillTx/>
              </a:rPr>
            </a:br>
            <a:br>
              <a:rPr kumimoji="0" lang="de-DE" sz="1067" b="0" i="0" u="none" strike="noStrike" kern="0" cap="none" spc="0" normalizeH="0" baseline="0" noProof="0" dirty="0">
                <a:ln>
                  <a:noFill/>
                </a:ln>
                <a:solidFill>
                  <a:prstClr val="black"/>
                </a:solidFill>
                <a:effectLst/>
                <a:uLnTx/>
                <a:uFillTx/>
              </a:rPr>
            </a:br>
            <a:r>
              <a:rPr kumimoji="0" lang="de-DE" sz="1067" b="0" i="0" u="none" strike="noStrike" kern="0" cap="none" spc="0" normalizeH="0" baseline="0" noProof="0" dirty="0">
                <a:ln>
                  <a:noFill/>
                </a:ln>
                <a:solidFill>
                  <a:prstClr val="black"/>
                </a:solidFill>
                <a:effectLst/>
                <a:uLnTx/>
                <a:uFillTx/>
              </a:rPr>
              <a:t>Registered </a:t>
            </a:r>
            <a:r>
              <a:rPr kumimoji="0" lang="de-DE" sz="1067" b="0" i="0" u="none" strike="noStrike" kern="0" cap="none" spc="0" normalizeH="0" baseline="0" noProof="0" dirty="0" err="1">
                <a:ln>
                  <a:noFill/>
                </a:ln>
                <a:solidFill>
                  <a:prstClr val="black"/>
                </a:solidFill>
                <a:effectLst/>
                <a:uLnTx/>
                <a:uFillTx/>
              </a:rPr>
              <a:t>offices</a:t>
            </a: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Bonn and Eschborn</a:t>
            </a:r>
            <a:endParaRPr kumimoji="0" lang="en-US" sz="1067" b="0" i="0" u="none" strike="noStrike" kern="0" cap="none" spc="0" normalizeH="0" baseline="0" noProof="0" dirty="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endParaRPr lang="en-GB"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endParaRPr lang="en-GB" dirty="0"/>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1319B316-A674-47DC-B141-2C2DF5719D62}" type="datetime1">
              <a:rPr lang="en-IN" smtClean="0"/>
              <a:t>05-11-2022</a:t>
            </a:fld>
            <a:endParaRPr lang="en-GB" dirty="0"/>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US"/>
              <a:t>ToT on Capacity Development of ETP Operators</a:t>
            </a:r>
            <a:endParaRPr lang="en-GB" dirty="0"/>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dirty="0"/>
              <a:t>Page </a:t>
            </a:r>
            <a:fld id="{3A8B5DB7-81A8-4ED4-916B-6B23CD603687}" type="slidenum">
              <a:rPr lang="en-GB" smtClean="0"/>
              <a:pPr/>
              <a:t>‹#›</a:t>
            </a:fld>
            <a:endParaRPr lang="en-GB" dirty="0"/>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8351" y="4276011"/>
            <a:ext cx="1075837" cy="147733"/>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dirty="0"/>
              <a:t>Click </a:t>
            </a:r>
            <a:r>
              <a:rPr lang="de-DE" dirty="0" err="1"/>
              <a:t>to</a:t>
            </a:r>
            <a:r>
              <a:rPr lang="de-DE" dirty="0"/>
              <a:t> </a:t>
            </a:r>
            <a:r>
              <a:rPr lang="de-DE" dirty="0" err="1"/>
              <a:t>add</a:t>
            </a:r>
            <a:r>
              <a:rPr lang="de-DE" dirty="0"/>
              <a:t> </a:t>
            </a:r>
            <a:r>
              <a:rPr lang="de-DE" dirty="0" err="1"/>
              <a:t>text</a:t>
            </a:r>
            <a:endParaRPr lang="fr-FR" dirty="0"/>
          </a:p>
        </p:txBody>
      </p:sp>
    </p:spTree>
    <p:extLst>
      <p:ext uri="{BB962C8B-B14F-4D97-AF65-F5344CB8AC3E}">
        <p14:creationId xmlns:p14="http://schemas.microsoft.com/office/powerpoint/2010/main" val="31541372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dirty="0"/>
              <a:t>Photo credits/sources</a:t>
            </a:r>
            <a:endParaRPr lang="en-GB" sz="2400" dirty="0"/>
          </a:p>
        </p:txBody>
      </p:sp>
    </p:spTree>
    <p:extLst>
      <p:ext uri="{BB962C8B-B14F-4D97-AF65-F5344CB8AC3E}">
        <p14:creationId xmlns:p14="http://schemas.microsoft.com/office/powerpoint/2010/main" val="139096996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65" y="821728"/>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prstClr val="black"/>
                </a:solidFill>
                <a:effectLst/>
                <a:uLnTx/>
                <a:uFillTx/>
              </a:rPr>
              <a:t>Deutsche Gesellschaft </a:t>
            </a:r>
            <a:r>
              <a:rPr kumimoji="0" lang="en-GB" sz="1467" b="1" i="0" u="none" strike="noStrike" kern="0" cap="none" spc="0" normalizeH="0" baseline="0" noProof="0" dirty="0" err="1">
                <a:ln>
                  <a:noFill/>
                </a:ln>
                <a:solidFill>
                  <a:prstClr val="black"/>
                </a:solidFill>
                <a:effectLst/>
                <a:uLnTx/>
                <a:uFillTx/>
              </a:rPr>
              <a:t>für</a:t>
            </a:r>
            <a:br>
              <a:rPr kumimoji="0" lang="en-GB" sz="1467" b="1" i="0" u="none" strike="noStrike" kern="0" cap="none" spc="0" normalizeH="0" baseline="0" noProof="0" dirty="0">
                <a:ln>
                  <a:noFill/>
                </a:ln>
                <a:solidFill>
                  <a:prstClr val="black"/>
                </a:solidFill>
                <a:effectLst/>
                <a:uLnTx/>
                <a:uFillTx/>
              </a:rPr>
            </a:br>
            <a:r>
              <a:rPr kumimoji="0" lang="en-GB" sz="1467" b="1" i="0" u="none" strike="noStrike" kern="0" cap="none" spc="0" normalizeH="0" baseline="0" noProof="0" dirty="0">
                <a:ln>
                  <a:noFill/>
                </a:ln>
                <a:solidFill>
                  <a:prstClr val="black"/>
                </a:solidFill>
                <a:effectLst/>
                <a:uLnTx/>
                <a:uFillTx/>
              </a:rPr>
              <a:t>Internationale </a:t>
            </a:r>
            <a:r>
              <a:rPr kumimoji="0" lang="en-GB" sz="1467" b="1" i="0" u="none" strike="noStrike" kern="0" cap="none" spc="0" normalizeH="0" baseline="0" noProof="0" dirty="0" err="1">
                <a:ln>
                  <a:noFill/>
                </a:ln>
                <a:solidFill>
                  <a:prstClr val="black"/>
                </a:solidFill>
                <a:effectLst/>
                <a:uLnTx/>
                <a:uFillTx/>
              </a:rPr>
              <a:t>Zusammenarbeit</a:t>
            </a:r>
            <a:r>
              <a:rPr kumimoji="0" lang="en-GB" sz="1467" b="1" i="0" u="none" strike="noStrike" kern="0" cap="none" spc="0" normalizeH="0" baseline="0" noProof="0" dirty="0">
                <a:ln>
                  <a:noFill/>
                </a:ln>
                <a:solidFill>
                  <a:prstClr val="black"/>
                </a:solidFill>
                <a:effectLst/>
                <a:uLnTx/>
                <a:uFillTx/>
              </a:rPr>
              <a: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rPr>
              <a:t>Registered offices</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rPr>
              <a:t>Bonn and </a:t>
            </a:r>
            <a:r>
              <a:rPr kumimoji="0" lang="en-US" sz="1467" b="0" i="0" u="none" strike="noStrike" kern="0" cap="none" spc="0" normalizeH="0" baseline="0" noProof="0" dirty="0" err="1">
                <a:ln>
                  <a:noFill/>
                </a:ln>
                <a:solidFill>
                  <a:prstClr val="black"/>
                </a:solidFill>
                <a:effectLst/>
                <a:uLnTx/>
                <a:uFillTx/>
              </a:rPr>
              <a:t>Eschborn</a:t>
            </a:r>
            <a:endParaRPr kumimoji="0" lang="en-US"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rPr>
              <a:t>Friedrich-Ebert-Allee 32 + 36</a:t>
            </a:r>
            <a:br>
              <a:rPr kumimoji="0" lang="en-GB" sz="1467" b="0" i="0" u="none" strike="noStrike" kern="0" cap="none" spc="0" normalizeH="0" baseline="0" noProof="0" dirty="0">
                <a:ln>
                  <a:noFill/>
                </a:ln>
                <a:solidFill>
                  <a:prstClr val="black"/>
                </a:solidFill>
                <a:effectLst/>
                <a:uLnTx/>
                <a:uFillTx/>
              </a:rPr>
            </a:br>
            <a:r>
              <a:rPr kumimoji="0" lang="en-GB" sz="1467" b="0" i="0" u="none" strike="noStrike" kern="0" cap="none" spc="0" normalizeH="0" baseline="0" noProof="0" dirty="0">
                <a:ln>
                  <a:noFill/>
                </a:ln>
                <a:solidFill>
                  <a:prstClr val="black"/>
                </a:solidFill>
                <a:effectLst/>
                <a:uLnTx/>
                <a:uFillTx/>
              </a:rPr>
              <a:t>53113 Bonn, Germany</a:t>
            </a:r>
            <a:br>
              <a:rPr kumimoji="0" lang="en-GB" sz="1467" b="0" i="0" u="none" strike="noStrike" kern="0" cap="none" spc="0" normalizeH="0" baseline="0" noProof="0" dirty="0">
                <a:ln>
                  <a:noFill/>
                </a:ln>
                <a:solidFill>
                  <a:prstClr val="black"/>
                </a:solidFill>
                <a:effectLst/>
                <a:uLnTx/>
                <a:uFillTx/>
              </a:rPr>
            </a:br>
            <a:r>
              <a:rPr kumimoji="0" lang="en-GB" sz="1467" b="0" i="0" u="none" strike="noStrike" kern="0" cap="none" spc="0" normalizeH="0" baseline="0" noProof="0" dirty="0">
                <a:ln>
                  <a:noFill/>
                </a:ln>
                <a:solidFill>
                  <a:prstClr val="black"/>
                </a:solidFill>
                <a:effectLst/>
                <a:uLnTx/>
                <a:uFillTx/>
              </a:rPr>
              <a:t>T  +49  228  44 60 - 0</a:t>
            </a:r>
            <a:br>
              <a:rPr kumimoji="0" lang="en-GB" sz="1467" b="0" i="0" u="none" strike="noStrike" kern="0" cap="none" spc="0" normalizeH="0" baseline="0" noProof="0" dirty="0">
                <a:ln>
                  <a:noFill/>
                </a:ln>
                <a:solidFill>
                  <a:prstClr val="black"/>
                </a:solidFill>
                <a:effectLst/>
                <a:uLnTx/>
                <a:uFillTx/>
              </a:rPr>
            </a:br>
            <a:r>
              <a:rPr kumimoji="0" lang="en-GB" sz="1467" b="0" i="0" u="none" strike="noStrike" kern="0" cap="none" spc="0" normalizeH="0" baseline="0" noProof="0" dirty="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rPr>
              <a:t>I   </a:t>
            </a:r>
            <a:r>
              <a:rPr kumimoji="0" lang="en-GB" sz="533" b="0" i="0" u="none" strike="noStrike" kern="0" cap="none" spc="0" normalizeH="0" baseline="0" noProof="0" dirty="0">
                <a:ln>
                  <a:noFill/>
                </a:ln>
                <a:solidFill>
                  <a:prstClr val="black"/>
                </a:solidFill>
                <a:effectLst/>
                <a:uLnTx/>
                <a:uFillTx/>
              </a:rPr>
              <a:t> </a:t>
            </a:r>
            <a:r>
              <a:rPr kumimoji="0" lang="en-GB" sz="1467" b="0" i="0" u="none" strike="noStrike" kern="0" cap="none" spc="0" normalizeH="0" baseline="0" noProof="0" dirty="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latin typeface="+mn-lt"/>
                <a:ea typeface="+mn-ea"/>
                <a:cs typeface="+mn-cs"/>
              </a:rPr>
              <a:t>Dag-Hammarskjöld-</a:t>
            </a:r>
            <a:r>
              <a:rPr kumimoji="0" lang="en-GB" sz="1467" b="0" i="0" u="none" strike="noStrike" kern="0" cap="none" spc="0" normalizeH="0" baseline="0" noProof="0" dirty="0" err="1">
                <a:ln>
                  <a:noFill/>
                </a:ln>
                <a:solidFill>
                  <a:prstClr val="black"/>
                </a:solidFill>
                <a:effectLst/>
                <a:uLnTx/>
                <a:uFillTx/>
                <a:latin typeface="+mn-lt"/>
                <a:ea typeface="+mn-ea"/>
                <a:cs typeface="+mn-cs"/>
              </a:rPr>
              <a:t>Weg</a:t>
            </a:r>
            <a:r>
              <a:rPr kumimoji="0" lang="en-GB" sz="1467" b="0" i="0" u="none" strike="noStrike" kern="0" cap="none" spc="0" normalizeH="0" baseline="0" noProof="0" dirty="0">
                <a:ln>
                  <a:noFill/>
                </a:ln>
                <a:solidFill>
                  <a:prstClr val="black"/>
                </a:solidFill>
                <a:effectLst/>
                <a:uLnTx/>
                <a:uFillTx/>
                <a:latin typeface="+mn-lt"/>
                <a:ea typeface="+mn-ea"/>
                <a:cs typeface="+mn-cs"/>
              </a:rPr>
              <a:t> 1 - 5</a:t>
            </a:r>
            <a:br>
              <a:rPr kumimoji="0" lang="en-GB" sz="1467" b="0" i="0" u="none" strike="noStrike" kern="0" cap="none" spc="0" normalizeH="0" baseline="0" noProof="0" dirty="0">
                <a:ln>
                  <a:noFill/>
                </a:ln>
                <a:solidFill>
                  <a:prstClr val="black"/>
                </a:solidFill>
                <a:effectLst/>
                <a:uLnTx/>
                <a:uFillTx/>
                <a:latin typeface="+mn-lt"/>
                <a:ea typeface="+mn-ea"/>
                <a:cs typeface="+mn-cs"/>
              </a:rPr>
            </a:br>
            <a:r>
              <a:rPr kumimoji="0" lang="en-GB" sz="1467" b="0" i="0" u="none" strike="noStrike" kern="0" cap="none" spc="0" normalizeH="0" baseline="0" noProof="0" dirty="0">
                <a:ln>
                  <a:noFill/>
                </a:ln>
                <a:solidFill>
                  <a:prstClr val="black"/>
                </a:solidFill>
                <a:effectLst/>
                <a:uLnTx/>
                <a:uFillTx/>
                <a:latin typeface="+mn-lt"/>
                <a:ea typeface="+mn-ea"/>
                <a:cs typeface="+mn-cs"/>
              </a:rPr>
              <a:t>65760 </a:t>
            </a:r>
            <a:r>
              <a:rPr kumimoji="0" lang="en-GB" sz="1467" b="0" i="0" u="none" strike="noStrike" kern="0" cap="none" spc="0" normalizeH="0" baseline="0" noProof="0" dirty="0" err="1">
                <a:ln>
                  <a:noFill/>
                </a:ln>
                <a:solidFill>
                  <a:prstClr val="black"/>
                </a:solidFill>
                <a:effectLst/>
                <a:uLnTx/>
                <a:uFillTx/>
                <a:latin typeface="+mn-lt"/>
                <a:ea typeface="+mn-ea"/>
                <a:cs typeface="+mn-cs"/>
              </a:rPr>
              <a:t>Eschborn</a:t>
            </a:r>
            <a:r>
              <a:rPr kumimoji="0" lang="en-GB" sz="1467" b="0" i="0" u="none" strike="noStrike" kern="0" cap="none" spc="0" normalizeH="0" baseline="0" noProof="0" dirty="0">
                <a:ln>
                  <a:noFill/>
                </a:ln>
                <a:solidFill>
                  <a:prstClr val="black"/>
                </a:solidFill>
                <a:effectLst/>
                <a:uLnTx/>
                <a:uFillTx/>
                <a:latin typeface="+mn-lt"/>
                <a:ea typeface="+mn-ea"/>
                <a:cs typeface="+mn-cs"/>
              </a:rPr>
              <a:t>, Germany</a:t>
            </a:r>
            <a:br>
              <a:rPr kumimoji="0" lang="en-GB" sz="1467" b="0" i="0" u="none" strike="noStrike" kern="0" cap="none" spc="0" normalizeH="0" baseline="0" noProof="0" dirty="0">
                <a:ln>
                  <a:noFill/>
                </a:ln>
                <a:solidFill>
                  <a:prstClr val="black"/>
                </a:solidFill>
                <a:effectLst/>
                <a:uLnTx/>
                <a:uFillTx/>
                <a:latin typeface="+mn-lt"/>
                <a:ea typeface="+mn-ea"/>
                <a:cs typeface="+mn-cs"/>
              </a:rPr>
            </a:br>
            <a:r>
              <a:rPr kumimoji="0" lang="en-GB" sz="1467" b="0" i="0" u="none" strike="noStrike" kern="0" cap="none" spc="0" normalizeH="0" baseline="0" noProof="0" dirty="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dirty="0">
                <a:ln>
                  <a:noFill/>
                </a:ln>
                <a:solidFill>
                  <a:prstClr val="black"/>
                </a:solidFill>
                <a:effectLst/>
                <a:uLnTx/>
                <a:uFillTx/>
                <a:latin typeface="+mn-lt"/>
                <a:ea typeface="+mn-ea"/>
                <a:cs typeface="+mn-cs"/>
              </a:rPr>
            </a:br>
            <a:r>
              <a:rPr kumimoji="0" lang="en-GB" sz="1467" b="0" i="0" u="none" strike="noStrike" kern="0" cap="none" spc="0" normalizeH="0" baseline="0" noProof="0" dirty="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173007522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p:nvPr>
        </p:nvSpPr>
        <p:spPr bwMode="gray">
          <a:xfrm>
            <a:off x="599757" y="1361293"/>
            <a:ext cx="9563579" cy="4660625"/>
          </a:xfrm>
        </p:spPr>
        <p:txBody>
          <a:bodyPr/>
          <a:lstStyle/>
          <a:p>
            <a:pPr lvl="0"/>
            <a:r>
              <a:rPr lang="en-US"/>
              <a:t>Click to edit Master text styles</a:t>
            </a:r>
          </a:p>
          <a:p>
            <a:pPr lvl="1"/>
            <a:r>
              <a:rPr lang="en-US"/>
              <a:t>Second level</a:t>
            </a:r>
          </a:p>
          <a:p>
            <a:pPr lvl="2"/>
            <a:r>
              <a:rPr lang="en-US"/>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p:nvPr>
        </p:nvSpPr>
        <p:spPr bwMode="gray">
          <a:xfrm>
            <a:off x="599755" y="320283"/>
            <a:ext cx="11422911" cy="720725"/>
          </a:xfrm>
        </p:spPr>
        <p:txBody>
          <a:bodyPr/>
          <a:lstStyle>
            <a:lvl1pPr>
              <a:defRPr/>
            </a:lvl1pPr>
          </a:lstStyle>
          <a:p>
            <a:r>
              <a:rPr lang="en-US"/>
              <a:t>Click to edit Master title style</a:t>
            </a:r>
            <a:endParaRPr lang="en-GB" dirty="0"/>
          </a:p>
        </p:txBody>
      </p:sp>
      <p:sp>
        <p:nvSpPr>
          <p:cNvPr id="3" name="Fußzeilenplatzhalter 2">
            <a:extLst>
              <a:ext uri="{FF2B5EF4-FFF2-40B4-BE49-F238E27FC236}">
                <a16:creationId xmlns:a16="http://schemas.microsoft.com/office/drawing/2014/main" id="{5EF497FE-F899-473C-86D1-3A47B30E7D5D}"/>
              </a:ext>
            </a:extLst>
          </p:cNvPr>
          <p:cNvSpPr>
            <a:spLocks noGrp="1"/>
          </p:cNvSpPr>
          <p:nvPr>
            <p:ph type="ftr" sz="quarter" idx="10"/>
          </p:nvPr>
        </p:nvSpPr>
        <p:spPr bwMode="gray"/>
        <p:txBody>
          <a:bodyPr/>
          <a:lstStyle/>
          <a:p>
            <a:r>
              <a:rPr lang="en-US"/>
              <a:t>ToT on Capacity Development of ETP Operators</a:t>
            </a:r>
            <a:endParaRPr lang="en-US" dirty="0"/>
          </a:p>
        </p:txBody>
      </p:sp>
      <p:sp>
        <p:nvSpPr>
          <p:cNvPr id="4" name="Datumsplatzhalter 3">
            <a:extLst>
              <a:ext uri="{FF2B5EF4-FFF2-40B4-BE49-F238E27FC236}">
                <a16:creationId xmlns:a16="http://schemas.microsoft.com/office/drawing/2014/main" id="{B2E21C64-2F48-45FF-A940-2E7AC5533CE5}"/>
              </a:ext>
            </a:extLst>
          </p:cNvPr>
          <p:cNvSpPr>
            <a:spLocks noGrp="1"/>
          </p:cNvSpPr>
          <p:nvPr>
            <p:ph type="dt" sz="half" idx="11"/>
          </p:nvPr>
        </p:nvSpPr>
        <p:spPr bwMode="gray"/>
        <p:txBody>
          <a:bodyPr/>
          <a:lstStyle/>
          <a:p>
            <a:fld id="{325771E2-DC89-433E-B16C-39187318039E}" type="datetime1">
              <a:rPr lang="en-IN" smtClean="0"/>
              <a:t>05-11-2022</a:t>
            </a:fld>
            <a:endParaRPr lang="de-DE" dirty="0"/>
          </a:p>
        </p:txBody>
      </p:sp>
      <p:sp>
        <p:nvSpPr>
          <p:cNvPr id="5" name="Foliennummernplatzhalter 4">
            <a:extLst>
              <a:ext uri="{FF2B5EF4-FFF2-40B4-BE49-F238E27FC236}">
                <a16:creationId xmlns:a16="http://schemas.microsoft.com/office/drawing/2014/main" id="{7970A760-2D10-4D79-B1A9-41D0DCCF1EE1}"/>
              </a:ext>
            </a:extLst>
          </p:cNvPr>
          <p:cNvSpPr>
            <a:spLocks noGrp="1"/>
          </p:cNvSpPr>
          <p:nvPr>
            <p:ph type="sldNum" sz="quarter" idx="12"/>
          </p:nvPr>
        </p:nvSpPr>
        <p:spPr bwMode="gray"/>
        <p:txBody>
          <a:bodyPr/>
          <a:lstStyle/>
          <a:p>
            <a:r>
              <a:rPr lang="de-DE"/>
              <a:t>Seite </a:t>
            </a:r>
            <a:fld id="{3A8B5DB7-81A8-4ED4-916B-6B23CD603687}" type="slidenum">
              <a:rPr smtClean="0"/>
              <a:pPr/>
              <a:t>‹#›</a:t>
            </a:fld>
            <a:endParaRPr dirty="0"/>
          </a:p>
        </p:txBody>
      </p:sp>
    </p:spTree>
    <p:extLst>
      <p:ext uri="{BB962C8B-B14F-4D97-AF65-F5344CB8AC3E}">
        <p14:creationId xmlns:p14="http://schemas.microsoft.com/office/powerpoint/2010/main" val="3876618159"/>
      </p:ext>
    </p:extLst>
  </p:cSld>
  <p:clrMapOvr>
    <a:masterClrMapping/>
  </p:clrMapOvr>
  <p:transition>
    <p:fade/>
  </p:transition>
  <p:extLst>
    <p:ext uri="{DCECCB84-F9BA-43D5-87BE-67443E8EF086}">
      <p15:sldGuideLst xmlns:p15="http://schemas.microsoft.com/office/powerpoint/2012/main">
        <p15:guide id="1" orient="horz" pos="37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D0EC-629E-4F6C-B125-8347079161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1A1F3F-92AD-49E9-8EBD-9A093FAC6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DDFA4-B74F-4A3C-9D3D-8D473D1F8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08D0E-1554-46DA-AE60-47D432A76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044571-AFF8-40FC-935E-4A89F8669D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76481D-9E20-4540-8E4E-A7A3683CF284}"/>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8" name="Footer Placeholder 7">
            <a:extLst>
              <a:ext uri="{FF2B5EF4-FFF2-40B4-BE49-F238E27FC236}">
                <a16:creationId xmlns:a16="http://schemas.microsoft.com/office/drawing/2014/main" id="{1892F67D-391F-4049-9DF1-64B8BC6873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A3DF10-52B7-419B-A96D-4FCD4BBFA44E}"/>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404572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6F48-F0A5-44B3-A96C-AC695C7CC9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72E2F3-F4DC-408C-BC18-462A8C4975C8}"/>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4" name="Footer Placeholder 3">
            <a:extLst>
              <a:ext uri="{FF2B5EF4-FFF2-40B4-BE49-F238E27FC236}">
                <a16:creationId xmlns:a16="http://schemas.microsoft.com/office/drawing/2014/main" id="{EDDBC29F-650B-411A-92C0-8B66981EB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5AF361-0ED3-4AB2-9AD5-F0AE0ECC114D}"/>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247859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74835-B35B-49B0-85FF-DD58906CDEBF}"/>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3" name="Footer Placeholder 2">
            <a:extLst>
              <a:ext uri="{FF2B5EF4-FFF2-40B4-BE49-F238E27FC236}">
                <a16:creationId xmlns:a16="http://schemas.microsoft.com/office/drawing/2014/main" id="{4AB8EFEF-BA38-43E6-9F33-E52615F667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F9F1AD-E561-4EA3-9FD3-45CB2889E22E}"/>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220913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ABB62-9961-4E0D-AB04-E09F46321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9A1668-13F9-4AAF-9699-70B4C481C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9E5080-4E38-4F9E-A826-9FCB373C2A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59BAC-0F14-43C9-AB0E-B1C0B0968EEE}"/>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6" name="Footer Placeholder 5">
            <a:extLst>
              <a:ext uri="{FF2B5EF4-FFF2-40B4-BE49-F238E27FC236}">
                <a16:creationId xmlns:a16="http://schemas.microsoft.com/office/drawing/2014/main" id="{0D5FA85B-EDBF-4A33-BD15-8B1EBABC5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5E629-32B5-4140-BCB6-63CC0CFEAFE0}"/>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397023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A878-87F1-4FFC-9983-531B7A340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30D8B6-439E-4C38-AC8D-AC53DCB082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FC93C2-5917-4E91-A4F8-C2466A66D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86CED-EA64-4503-B770-B34100C1EAA2}"/>
              </a:ext>
            </a:extLst>
          </p:cNvPr>
          <p:cNvSpPr>
            <a:spLocks noGrp="1"/>
          </p:cNvSpPr>
          <p:nvPr>
            <p:ph type="dt" sz="half" idx="10"/>
          </p:nvPr>
        </p:nvSpPr>
        <p:spPr/>
        <p:txBody>
          <a:bodyPr/>
          <a:lstStyle/>
          <a:p>
            <a:fld id="{7711F69F-4605-4826-BE8A-50B88EF13E86}" type="datetimeFigureOut">
              <a:rPr lang="en-US" smtClean="0"/>
              <a:t>11/5/2022</a:t>
            </a:fld>
            <a:endParaRPr lang="en-US"/>
          </a:p>
        </p:txBody>
      </p:sp>
      <p:sp>
        <p:nvSpPr>
          <p:cNvPr id="6" name="Footer Placeholder 5">
            <a:extLst>
              <a:ext uri="{FF2B5EF4-FFF2-40B4-BE49-F238E27FC236}">
                <a16:creationId xmlns:a16="http://schemas.microsoft.com/office/drawing/2014/main" id="{AC265FD8-7EB3-455D-BE3E-2F274A789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B59663-6C0F-44C9-B037-1C919E8B273D}"/>
              </a:ext>
            </a:extLst>
          </p:cNvPr>
          <p:cNvSpPr>
            <a:spLocks noGrp="1"/>
          </p:cNvSpPr>
          <p:nvPr>
            <p:ph type="sldNum" sz="quarter" idx="12"/>
          </p:nvPr>
        </p:nvSpPr>
        <p:spPr/>
        <p:txBody>
          <a:bodyPr/>
          <a:lstStyle/>
          <a:p>
            <a:fld id="{41D3DC8E-B604-4E62-A1DB-9BBCCA495239}" type="slidenum">
              <a:rPr lang="en-US" smtClean="0"/>
              <a:t>‹#›</a:t>
            </a:fld>
            <a:endParaRPr lang="en-US"/>
          </a:p>
        </p:txBody>
      </p:sp>
    </p:spTree>
    <p:extLst>
      <p:ext uri="{BB962C8B-B14F-4D97-AF65-F5344CB8AC3E}">
        <p14:creationId xmlns:p14="http://schemas.microsoft.com/office/powerpoint/2010/main" val="37078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microsoft.com/office/2007/relationships/hdphoto" Target="../media/hdphoto1.wdp"/><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930BA-65CE-4CB8-9FF7-3E977E4CC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2D83A-2712-4819-8DB8-39FD0FB83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34D2B-64EC-45E3-9562-29B874B72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1F69F-4605-4826-BE8A-50B88EF13E86}" type="datetimeFigureOut">
              <a:rPr lang="en-US" smtClean="0"/>
              <a:t>11/5/2022</a:t>
            </a:fld>
            <a:endParaRPr lang="en-US"/>
          </a:p>
        </p:txBody>
      </p:sp>
      <p:sp>
        <p:nvSpPr>
          <p:cNvPr id="5" name="Footer Placeholder 4">
            <a:extLst>
              <a:ext uri="{FF2B5EF4-FFF2-40B4-BE49-F238E27FC236}">
                <a16:creationId xmlns:a16="http://schemas.microsoft.com/office/drawing/2014/main" id="{97488DD1-A3E6-4B44-8DF3-E99EF76287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1CB9E4-BAD7-4BE8-96E7-2ED17A940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3DC8E-B604-4E62-A1DB-9BBCCA495239}" type="slidenum">
              <a:rPr lang="en-US" smtClean="0"/>
              <a:t>‹#›</a:t>
            </a:fld>
            <a:endParaRPr lang="en-US"/>
          </a:p>
        </p:txBody>
      </p:sp>
    </p:spTree>
    <p:extLst>
      <p:ext uri="{BB962C8B-B14F-4D97-AF65-F5344CB8AC3E}">
        <p14:creationId xmlns:p14="http://schemas.microsoft.com/office/powerpoint/2010/main" val="348203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7">
            <a:extLst>
              <a:ext uri="{BEBA8EAE-BF5A-486C-A8C5-ECC9F3942E4B}">
                <a14:imgProps xmlns:a14="http://schemas.microsoft.com/office/drawing/2010/main">
                  <a14:imgLayer r:embed="rId38">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2031" y="6568511"/>
            <a:ext cx="7701304"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a:t>ToT on Capacity Development of ETP Operators</a:t>
            </a:r>
            <a:endParaRPr lang="en-GB"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2283FBE7-4F0A-4D1A-A7BF-866E9CCF7A68}" type="datetime1">
              <a:rPr lang="en-IN" smtClean="0"/>
              <a:t>05-11-2022</a:t>
            </a:fld>
            <a:endParaRPr lang="en-GB"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dirty="0"/>
              <a:t>Page </a:t>
            </a:r>
            <a:fld id="{3A8B5DB7-81A8-4ED4-916B-6B23CD603687}" type="slidenum">
              <a:rPr lang="en-GB" smtClean="0"/>
              <a:pPr/>
              <a:t>‹#›</a:t>
            </a:fld>
            <a:endParaRPr lang="en-GB"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532"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n-GB"/>
              <a:t>Click to edit headline</a:t>
            </a:r>
            <a:endParaRPr lang="en-GB" dirty="0"/>
          </a:p>
        </p:txBody>
      </p:sp>
    </p:spTree>
    <p:extLst>
      <p:ext uri="{BB962C8B-B14F-4D97-AF65-F5344CB8AC3E}">
        <p14:creationId xmlns:p14="http://schemas.microsoft.com/office/powerpoint/2010/main" val="3756896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ransition>
    <p:fade/>
  </p:transition>
  <p:hf hdr="0" dt="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4">
          <p15:clr>
            <a:srgbClr val="F26B43"/>
          </p15:clr>
        </p15:guide>
        <p15:guide id="5" orient="horz" pos="4216">
          <p15:clr>
            <a:srgbClr val="F26B43"/>
          </p15:clr>
        </p15:guide>
        <p15:guide id="7" pos="7573">
          <p15:clr>
            <a:srgbClr val="F26B43"/>
          </p15:clr>
        </p15:guide>
        <p15:guide id="8" pos="1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5.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C43A0F39-6229-43E1-9693-1A7ACAC63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334" b="19334"/>
          <a:stretch/>
        </p:blipFill>
        <p:spPr bwMode="auto">
          <a:xfrm>
            <a:off x="0" y="0"/>
            <a:ext cx="12192000" cy="4362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C35B4F-3830-4E95-9E2A-9EAEBDBF2F95}"/>
              </a:ext>
            </a:extLst>
          </p:cNvPr>
          <p:cNvSpPr/>
          <p:nvPr/>
        </p:nvSpPr>
        <p:spPr>
          <a:xfrm>
            <a:off x="0" y="0"/>
            <a:ext cx="12188952" cy="4346581"/>
          </a:xfrm>
          <a:prstGeom prst="rect">
            <a:avLst/>
          </a:prstGeom>
          <a:solidFill>
            <a:schemeClr val="dk1">
              <a:alpha val="6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 Placeholder 2">
            <a:extLst>
              <a:ext uri="{FF2B5EF4-FFF2-40B4-BE49-F238E27FC236}">
                <a16:creationId xmlns:a16="http://schemas.microsoft.com/office/drawing/2014/main" id="{1F870154-3C70-407B-9A9E-BD80D67D5EA7}"/>
              </a:ext>
            </a:extLst>
          </p:cNvPr>
          <p:cNvSpPr txBox="1">
            <a:spLocks/>
          </p:cNvSpPr>
          <p:nvPr/>
        </p:nvSpPr>
        <p:spPr>
          <a:xfrm>
            <a:off x="478594" y="3123432"/>
            <a:ext cx="10202106" cy="1803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solidFill>
                <a:latin typeface="Arial"/>
                <a:cs typeface="Arial"/>
              </a:rPr>
              <a:t>Promotion of Sustainability in the Textile and Garment Industry in Asia - FABRIC​</a:t>
            </a:r>
          </a:p>
        </p:txBody>
      </p:sp>
      <p:sp>
        <p:nvSpPr>
          <p:cNvPr id="11" name="Rectangle 10">
            <a:extLst>
              <a:ext uri="{FF2B5EF4-FFF2-40B4-BE49-F238E27FC236}">
                <a16:creationId xmlns:a16="http://schemas.microsoft.com/office/drawing/2014/main" id="{8F4AF142-87D6-4C52-8D37-8A1886C12601}"/>
              </a:ext>
            </a:extLst>
          </p:cNvPr>
          <p:cNvSpPr/>
          <p:nvPr/>
        </p:nvSpPr>
        <p:spPr>
          <a:xfrm flipV="1">
            <a:off x="0" y="4267199"/>
            <a:ext cx="8293100" cy="190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 name="Picture 14" descr="Logo, company name&#10;&#10;Description automatically generated">
            <a:extLst>
              <a:ext uri="{FF2B5EF4-FFF2-40B4-BE49-F238E27FC236}">
                <a16:creationId xmlns:a16="http://schemas.microsoft.com/office/drawing/2014/main" id="{35D1EABA-B920-43B1-A423-A35BE6CB4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9474" y="5625996"/>
            <a:ext cx="2317869" cy="539778"/>
          </a:xfrm>
          <a:prstGeom prst="rect">
            <a:avLst/>
          </a:prstGeom>
        </p:spPr>
      </p:pic>
      <p:pic>
        <p:nvPicPr>
          <p:cNvPr id="3" name="logo">
            <a:extLst>
              <a:ext uri="{FF2B5EF4-FFF2-40B4-BE49-F238E27FC236}">
                <a16:creationId xmlns:a16="http://schemas.microsoft.com/office/drawing/2014/main" id="{537BD2BF-037A-7446-C693-17B631A8878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23434" y="5329304"/>
            <a:ext cx="2962247" cy="817580"/>
          </a:xfrm>
          <a:prstGeom prst="rect">
            <a:avLst/>
          </a:prstGeom>
        </p:spPr>
      </p:pic>
      <p:sp>
        <p:nvSpPr>
          <p:cNvPr id="4" name="Rectangle 3">
            <a:extLst>
              <a:ext uri="{FF2B5EF4-FFF2-40B4-BE49-F238E27FC236}">
                <a16:creationId xmlns:a16="http://schemas.microsoft.com/office/drawing/2014/main" id="{CF947020-FDFB-2DEF-1A81-32E8DD2B8DDA}"/>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5733501-4662-CD0C-CD1E-2B3C4D2E300C}"/>
              </a:ext>
            </a:extLst>
          </p:cNvPr>
          <p:cNvSpPr/>
          <p:nvPr/>
        </p:nvSpPr>
        <p:spPr>
          <a:xfrm>
            <a:off x="-33433" y="795641"/>
            <a:ext cx="7715250" cy="1712461"/>
          </a:xfrm>
          <a:prstGeom prst="rect">
            <a:avLst/>
          </a:prstGeom>
          <a:solidFill>
            <a:srgbClr val="00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A44262F2-3C0D-A071-97C0-B80224BBF6AB}"/>
              </a:ext>
            </a:extLst>
          </p:cNvPr>
          <p:cNvSpPr/>
          <p:nvPr/>
        </p:nvSpPr>
        <p:spPr>
          <a:xfrm>
            <a:off x="-33433" y="795641"/>
            <a:ext cx="378576" cy="17124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1FAB4BB6-4387-4610-8C8D-06EA47D2C05C}"/>
              </a:ext>
            </a:extLst>
          </p:cNvPr>
          <p:cNvSpPr txBox="1"/>
          <p:nvPr/>
        </p:nvSpPr>
        <p:spPr>
          <a:xfrm>
            <a:off x="502424" y="815466"/>
            <a:ext cx="8516703"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latin typeface="Arial" panose="020B0604020202020204" pitchFamily="34" charset="0"/>
                <a:cs typeface="Arial" panose="020B0604020202020204" pitchFamily="34" charset="0"/>
              </a:rPr>
              <a:t>Trainers Training Program on</a:t>
            </a:r>
            <a:br>
              <a:rPr lang="en-US" sz="3600" b="1" dirty="0">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Waste Management in Textile &amp; Garment Industry in BGD</a:t>
            </a:r>
          </a:p>
        </p:txBody>
      </p:sp>
    </p:spTree>
    <p:extLst>
      <p:ext uri="{BB962C8B-B14F-4D97-AF65-F5344CB8AC3E}">
        <p14:creationId xmlns:p14="http://schemas.microsoft.com/office/powerpoint/2010/main" val="20855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04894" y="446901"/>
            <a:ext cx="8148688" cy="1015663"/>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Scheme of the common treatment of waste water from textile industries</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10120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 name="Arrow: Right 66">
            <a:extLst>
              <a:ext uri="{FF2B5EF4-FFF2-40B4-BE49-F238E27FC236}">
                <a16:creationId xmlns:a16="http://schemas.microsoft.com/office/drawing/2014/main" id="{D77D87FB-1485-475A-9A58-62FE75895E9F}"/>
              </a:ext>
            </a:extLst>
          </p:cNvPr>
          <p:cNvSpPr/>
          <p:nvPr/>
        </p:nvSpPr>
        <p:spPr>
          <a:xfrm>
            <a:off x="459212" y="2721127"/>
            <a:ext cx="2120055" cy="1917700"/>
          </a:xfrm>
          <a:prstGeom prst="rightArrow">
            <a:avLst>
              <a:gd name="adj1" fmla="val 48701"/>
              <a:gd name="adj2" fmla="val 36364"/>
            </a:avLst>
          </a:prstGeom>
          <a:solidFill>
            <a:srgbClr val="14A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8" name="Rectangle: Single Corner Rounded 67">
            <a:extLst>
              <a:ext uri="{FF2B5EF4-FFF2-40B4-BE49-F238E27FC236}">
                <a16:creationId xmlns:a16="http://schemas.microsoft.com/office/drawing/2014/main" id="{713332A5-845A-4541-9E48-983C1D91C9EC}"/>
              </a:ext>
            </a:extLst>
          </p:cNvPr>
          <p:cNvSpPr/>
          <p:nvPr/>
        </p:nvSpPr>
        <p:spPr>
          <a:xfrm>
            <a:off x="2913486" y="1895627"/>
            <a:ext cx="2120055" cy="1015663"/>
          </a:xfrm>
          <a:prstGeom prst="round1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 name="Rectangle: Single Corner Rounded 68">
            <a:extLst>
              <a:ext uri="{FF2B5EF4-FFF2-40B4-BE49-F238E27FC236}">
                <a16:creationId xmlns:a16="http://schemas.microsoft.com/office/drawing/2014/main" id="{40FF1234-0A38-4BA7-8E30-C42C774CEB6D}"/>
              </a:ext>
            </a:extLst>
          </p:cNvPr>
          <p:cNvSpPr/>
          <p:nvPr/>
        </p:nvSpPr>
        <p:spPr>
          <a:xfrm>
            <a:off x="2913486" y="3030699"/>
            <a:ext cx="2120055" cy="1015663"/>
          </a:xfrm>
          <a:prstGeom prst="round1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Rectangle: Single Corner Rounded 69">
            <a:extLst>
              <a:ext uri="{FF2B5EF4-FFF2-40B4-BE49-F238E27FC236}">
                <a16:creationId xmlns:a16="http://schemas.microsoft.com/office/drawing/2014/main" id="{D90AD4CC-3CAE-4999-9BD6-4F5F81337059}"/>
              </a:ext>
            </a:extLst>
          </p:cNvPr>
          <p:cNvSpPr/>
          <p:nvPr/>
        </p:nvSpPr>
        <p:spPr>
          <a:xfrm>
            <a:off x="2913486" y="4183403"/>
            <a:ext cx="2120055" cy="1015663"/>
          </a:xfrm>
          <a:prstGeom prst="round1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1" name="Rectangle: Single Corner Rounded 70">
            <a:extLst>
              <a:ext uri="{FF2B5EF4-FFF2-40B4-BE49-F238E27FC236}">
                <a16:creationId xmlns:a16="http://schemas.microsoft.com/office/drawing/2014/main" id="{99EF5FF9-C0C4-499B-9C11-F7A664BA28E8}"/>
              </a:ext>
            </a:extLst>
          </p:cNvPr>
          <p:cNvSpPr/>
          <p:nvPr/>
        </p:nvSpPr>
        <p:spPr>
          <a:xfrm>
            <a:off x="5271029" y="1895627"/>
            <a:ext cx="2798658" cy="3303439"/>
          </a:xfrm>
          <a:prstGeom prst="round1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Rectangle: Single Corner Rounded 71">
            <a:extLst>
              <a:ext uri="{FF2B5EF4-FFF2-40B4-BE49-F238E27FC236}">
                <a16:creationId xmlns:a16="http://schemas.microsoft.com/office/drawing/2014/main" id="{5A91610E-6F36-4F64-92CE-CB7BEF01285A}"/>
              </a:ext>
            </a:extLst>
          </p:cNvPr>
          <p:cNvSpPr/>
          <p:nvPr/>
        </p:nvSpPr>
        <p:spPr>
          <a:xfrm>
            <a:off x="8223476" y="2009928"/>
            <a:ext cx="2120055" cy="691061"/>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Rectangle: Single Corner Rounded 72">
            <a:extLst>
              <a:ext uri="{FF2B5EF4-FFF2-40B4-BE49-F238E27FC236}">
                <a16:creationId xmlns:a16="http://schemas.microsoft.com/office/drawing/2014/main" id="{DFCF5CDF-7D60-4431-BC81-157C531BBC61}"/>
              </a:ext>
            </a:extLst>
          </p:cNvPr>
          <p:cNvSpPr/>
          <p:nvPr/>
        </p:nvSpPr>
        <p:spPr>
          <a:xfrm>
            <a:off x="8223475" y="2818333"/>
            <a:ext cx="2120055" cy="691061"/>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Rectangle: Single Corner Rounded 73">
            <a:extLst>
              <a:ext uri="{FF2B5EF4-FFF2-40B4-BE49-F238E27FC236}">
                <a16:creationId xmlns:a16="http://schemas.microsoft.com/office/drawing/2014/main" id="{A60A72C4-289A-456F-8360-9F43556190EB}"/>
              </a:ext>
            </a:extLst>
          </p:cNvPr>
          <p:cNvSpPr/>
          <p:nvPr/>
        </p:nvSpPr>
        <p:spPr>
          <a:xfrm>
            <a:off x="8223475" y="3622288"/>
            <a:ext cx="2120055" cy="691061"/>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Rectangle: Single Corner Rounded 74">
            <a:extLst>
              <a:ext uri="{FF2B5EF4-FFF2-40B4-BE49-F238E27FC236}">
                <a16:creationId xmlns:a16="http://schemas.microsoft.com/office/drawing/2014/main" id="{C5A03550-BEC9-41A5-96FA-D65906DF9FF2}"/>
              </a:ext>
            </a:extLst>
          </p:cNvPr>
          <p:cNvSpPr/>
          <p:nvPr/>
        </p:nvSpPr>
        <p:spPr>
          <a:xfrm>
            <a:off x="8223475" y="4426243"/>
            <a:ext cx="2120055" cy="691061"/>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6" name="Arrow: Right 75">
            <a:extLst>
              <a:ext uri="{FF2B5EF4-FFF2-40B4-BE49-F238E27FC236}">
                <a16:creationId xmlns:a16="http://schemas.microsoft.com/office/drawing/2014/main" id="{576338D4-0E54-4813-9397-8F9C27572094}"/>
              </a:ext>
            </a:extLst>
          </p:cNvPr>
          <p:cNvSpPr/>
          <p:nvPr/>
        </p:nvSpPr>
        <p:spPr>
          <a:xfrm>
            <a:off x="10497318" y="2800863"/>
            <a:ext cx="1488251" cy="1346200"/>
          </a:xfrm>
          <a:prstGeom prst="rightArrow">
            <a:avLst>
              <a:gd name="adj1" fmla="val 48701"/>
              <a:gd name="adj2" fmla="val 3636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7B549601-125E-4197-AF8A-FBDE79CB9A32}"/>
              </a:ext>
            </a:extLst>
          </p:cNvPr>
          <p:cNvSpPr txBox="1"/>
          <p:nvPr/>
        </p:nvSpPr>
        <p:spPr>
          <a:xfrm>
            <a:off x="585601" y="3172145"/>
            <a:ext cx="2247200" cy="1015663"/>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Waste water</a:t>
            </a:r>
          </a:p>
          <a:p>
            <a:r>
              <a:rPr lang="en-US" sz="2000" b="1" dirty="0">
                <a:solidFill>
                  <a:schemeClr val="bg1"/>
                </a:solidFill>
                <a:latin typeface="Arial" panose="020B0604020202020204" pitchFamily="34" charset="0"/>
                <a:cs typeface="Arial" panose="020B0604020202020204" pitchFamily="34" charset="0"/>
              </a:rPr>
              <a:t>From textile industry</a:t>
            </a:r>
          </a:p>
        </p:txBody>
      </p:sp>
      <p:sp>
        <p:nvSpPr>
          <p:cNvPr id="78" name="TextBox 77">
            <a:extLst>
              <a:ext uri="{FF2B5EF4-FFF2-40B4-BE49-F238E27FC236}">
                <a16:creationId xmlns:a16="http://schemas.microsoft.com/office/drawing/2014/main" id="{D9E65F0F-DE23-4B23-9C5B-811133B1444D}"/>
              </a:ext>
            </a:extLst>
          </p:cNvPr>
          <p:cNvSpPr txBox="1"/>
          <p:nvPr/>
        </p:nvSpPr>
        <p:spPr>
          <a:xfrm>
            <a:off x="2945548" y="1987959"/>
            <a:ext cx="2163501"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Reverse osmosis for removal of colorfulness or reduction of salt</a:t>
            </a:r>
          </a:p>
        </p:txBody>
      </p:sp>
      <p:sp>
        <p:nvSpPr>
          <p:cNvPr id="79" name="TextBox 78">
            <a:extLst>
              <a:ext uri="{FF2B5EF4-FFF2-40B4-BE49-F238E27FC236}">
                <a16:creationId xmlns:a16="http://schemas.microsoft.com/office/drawing/2014/main" id="{37718C89-B6EE-4167-9FCA-A4D26296C125}"/>
              </a:ext>
            </a:extLst>
          </p:cNvPr>
          <p:cNvSpPr txBox="1"/>
          <p:nvPr/>
        </p:nvSpPr>
        <p:spPr>
          <a:xfrm>
            <a:off x="3065300" y="3188656"/>
            <a:ext cx="1923995"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Discoloration by biological process</a:t>
            </a:r>
          </a:p>
        </p:txBody>
      </p:sp>
      <p:sp>
        <p:nvSpPr>
          <p:cNvPr id="80" name="TextBox 79">
            <a:extLst>
              <a:ext uri="{FF2B5EF4-FFF2-40B4-BE49-F238E27FC236}">
                <a16:creationId xmlns:a16="http://schemas.microsoft.com/office/drawing/2014/main" id="{5076FF09-DABD-4BDA-95F6-185B82BCE6AD}"/>
              </a:ext>
            </a:extLst>
          </p:cNvPr>
          <p:cNvSpPr txBox="1"/>
          <p:nvPr/>
        </p:nvSpPr>
        <p:spPr>
          <a:xfrm>
            <a:off x="3065300" y="4380999"/>
            <a:ext cx="1923995"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Discoloration by chemical process</a:t>
            </a:r>
          </a:p>
        </p:txBody>
      </p:sp>
      <p:sp>
        <p:nvSpPr>
          <p:cNvPr id="81" name="TextBox 80">
            <a:extLst>
              <a:ext uri="{FF2B5EF4-FFF2-40B4-BE49-F238E27FC236}">
                <a16:creationId xmlns:a16="http://schemas.microsoft.com/office/drawing/2014/main" id="{EC87930F-1DE8-449D-AAF7-AEDCC20743C7}"/>
              </a:ext>
            </a:extLst>
          </p:cNvPr>
          <p:cNvSpPr txBox="1"/>
          <p:nvPr/>
        </p:nvSpPr>
        <p:spPr>
          <a:xfrm>
            <a:off x="5554362" y="2206881"/>
            <a:ext cx="2163501"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Activated sludge treatment</a:t>
            </a:r>
          </a:p>
        </p:txBody>
      </p:sp>
      <p:sp>
        <p:nvSpPr>
          <p:cNvPr id="82" name="TextBox 81">
            <a:extLst>
              <a:ext uri="{FF2B5EF4-FFF2-40B4-BE49-F238E27FC236}">
                <a16:creationId xmlns:a16="http://schemas.microsoft.com/office/drawing/2014/main" id="{4A12FE28-FB06-4678-A5F8-FBE84DEFA116}"/>
              </a:ext>
            </a:extLst>
          </p:cNvPr>
          <p:cNvSpPr txBox="1"/>
          <p:nvPr/>
        </p:nvSpPr>
        <p:spPr>
          <a:xfrm>
            <a:off x="5479463" y="3102910"/>
            <a:ext cx="2313297"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(aerobic multiple stage process, high detention time </a:t>
            </a:r>
            <a:r>
              <a:rPr lang="en-US" dirty="0" err="1">
                <a:latin typeface="Arial" panose="020B0604020202020204" pitchFamily="34" charset="0"/>
                <a:cs typeface="Arial" panose="020B0604020202020204" pitchFamily="34" charset="0"/>
              </a:rPr>
              <a:t>tTs</a:t>
            </a:r>
            <a:r>
              <a:rPr lang="en-US" dirty="0">
                <a:latin typeface="Arial" panose="020B0604020202020204" pitchFamily="34" charset="0"/>
                <a:cs typeface="Arial" panose="020B0604020202020204" pitchFamily="34" charset="0"/>
              </a:rPr>
              <a:t>, low sludge load BTS, last process unit as fixed bed reactor)</a:t>
            </a:r>
          </a:p>
        </p:txBody>
      </p:sp>
      <p:sp>
        <p:nvSpPr>
          <p:cNvPr id="83" name="TextBox 82">
            <a:extLst>
              <a:ext uri="{FF2B5EF4-FFF2-40B4-BE49-F238E27FC236}">
                <a16:creationId xmlns:a16="http://schemas.microsoft.com/office/drawing/2014/main" id="{D56E5015-6BBA-4BD8-9E4B-2D416C362C85}"/>
              </a:ext>
            </a:extLst>
          </p:cNvPr>
          <p:cNvSpPr txBox="1"/>
          <p:nvPr/>
        </p:nvSpPr>
        <p:spPr>
          <a:xfrm>
            <a:off x="8201751" y="2173785"/>
            <a:ext cx="216350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Adsorption</a:t>
            </a:r>
          </a:p>
        </p:txBody>
      </p:sp>
      <p:sp>
        <p:nvSpPr>
          <p:cNvPr id="84" name="TextBox 83">
            <a:extLst>
              <a:ext uri="{FF2B5EF4-FFF2-40B4-BE49-F238E27FC236}">
                <a16:creationId xmlns:a16="http://schemas.microsoft.com/office/drawing/2014/main" id="{9376D969-3BD3-4B8D-B1F7-74FC7F4FFFCF}"/>
              </a:ext>
            </a:extLst>
          </p:cNvPr>
          <p:cNvSpPr txBox="1"/>
          <p:nvPr/>
        </p:nvSpPr>
        <p:spPr>
          <a:xfrm>
            <a:off x="8201751" y="2982757"/>
            <a:ext cx="2163501" cy="338554"/>
          </a:xfrm>
          <a:prstGeom prst="rect">
            <a:avLst/>
          </a:prstGeom>
          <a:noFill/>
        </p:spPr>
        <p:txBody>
          <a:bodyPr wrap="square" lIns="91440" tIns="45720" rIns="91440" bIns="45720" rtlCol="0" anchor="t">
            <a:spAutoFit/>
          </a:bodyPr>
          <a:lstStyle/>
          <a:p>
            <a:pPr algn="ctr"/>
            <a:r>
              <a:rPr lang="en-US" sz="1600" b="1" dirty="0">
                <a:latin typeface="Arial" panose="020B0604020202020204" pitchFamily="34" charset="0"/>
                <a:cs typeface="Arial" panose="020B0604020202020204" pitchFamily="34" charset="0"/>
              </a:rPr>
              <a:t>Sand filtration</a:t>
            </a:r>
          </a:p>
        </p:txBody>
      </p:sp>
      <p:sp>
        <p:nvSpPr>
          <p:cNvPr id="85" name="TextBox 84">
            <a:extLst>
              <a:ext uri="{FF2B5EF4-FFF2-40B4-BE49-F238E27FC236}">
                <a16:creationId xmlns:a16="http://schemas.microsoft.com/office/drawing/2014/main" id="{7A9DCD8A-3F60-485E-8CBE-C1B75B30B6E0}"/>
              </a:ext>
            </a:extLst>
          </p:cNvPr>
          <p:cNvSpPr txBox="1"/>
          <p:nvPr/>
        </p:nvSpPr>
        <p:spPr>
          <a:xfrm>
            <a:off x="8201751" y="3845991"/>
            <a:ext cx="2163501"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Active carbon filtration</a:t>
            </a:r>
          </a:p>
        </p:txBody>
      </p:sp>
      <p:sp>
        <p:nvSpPr>
          <p:cNvPr id="86" name="TextBox 85">
            <a:extLst>
              <a:ext uri="{FF2B5EF4-FFF2-40B4-BE49-F238E27FC236}">
                <a16:creationId xmlns:a16="http://schemas.microsoft.com/office/drawing/2014/main" id="{5CA2417F-ED78-42F1-A664-1FE882F51E6B}"/>
              </a:ext>
            </a:extLst>
          </p:cNvPr>
          <p:cNvSpPr txBox="1"/>
          <p:nvPr/>
        </p:nvSpPr>
        <p:spPr>
          <a:xfrm>
            <a:off x="8201751" y="4452553"/>
            <a:ext cx="2163501"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Precipitation/flocculation or flotation</a:t>
            </a:r>
          </a:p>
        </p:txBody>
      </p:sp>
      <p:sp>
        <p:nvSpPr>
          <p:cNvPr id="87" name="TextBox 86">
            <a:extLst>
              <a:ext uri="{FF2B5EF4-FFF2-40B4-BE49-F238E27FC236}">
                <a16:creationId xmlns:a16="http://schemas.microsoft.com/office/drawing/2014/main" id="{87E5FB01-A96F-4548-9F32-3EDA1126FE8F}"/>
              </a:ext>
            </a:extLst>
          </p:cNvPr>
          <p:cNvSpPr txBox="1"/>
          <p:nvPr/>
        </p:nvSpPr>
        <p:spPr>
          <a:xfrm>
            <a:off x="10519040" y="3212353"/>
            <a:ext cx="1218028" cy="523220"/>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Treated waste water</a:t>
            </a:r>
          </a:p>
        </p:txBody>
      </p:sp>
      <p:sp>
        <p:nvSpPr>
          <p:cNvPr id="88" name="TextBox 87">
            <a:extLst>
              <a:ext uri="{FF2B5EF4-FFF2-40B4-BE49-F238E27FC236}">
                <a16:creationId xmlns:a16="http://schemas.microsoft.com/office/drawing/2014/main" id="{A60DE089-8D02-4705-A020-A9CBF83B3316}"/>
              </a:ext>
            </a:extLst>
          </p:cNvPr>
          <p:cNvSpPr txBox="1"/>
          <p:nvPr/>
        </p:nvSpPr>
        <p:spPr>
          <a:xfrm>
            <a:off x="680111" y="5357023"/>
            <a:ext cx="9838929" cy="1077218"/>
          </a:xfrm>
          <a:prstGeom prst="rect">
            <a:avLst/>
          </a:prstGeom>
          <a:noFill/>
        </p:spPr>
        <p:txBody>
          <a:bodyPr wrap="square">
            <a:spAutoFit/>
          </a:bodyPr>
          <a:lstStyle/>
          <a:p>
            <a:pPr marL="0" marR="0" lvl="0" indent="0" algn="just" defTabSz="0" rtl="0" fontAlgn="auto" hangingPunct="1">
              <a:lnSpc>
                <a:spcPct val="100000"/>
              </a:lnSpc>
              <a:spcBef>
                <a:spcPts val="0"/>
              </a:spcBef>
              <a:spcAft>
                <a:spcPts val="0"/>
              </a:spcAft>
              <a:buNone/>
              <a:tabLst>
                <a:tab pos="-630" algn="l"/>
              </a:tabLst>
              <a:defRPr sz="1800" b="0" i="0" u="none" strike="noStrike" kern="0" cap="none" spc="0" baseline="0">
                <a:solidFill>
                  <a:srgbClr val="000000"/>
                </a:solidFill>
                <a:uFillTx/>
              </a:defRPr>
            </a:pPr>
            <a:r>
              <a:rPr lang="en-US" sz="1600" b="0" i="0" u="none" strike="noStrike" kern="1200" cap="none" spc="51" baseline="0" dirty="0">
                <a:solidFill>
                  <a:srgbClr val="000000"/>
                </a:solidFill>
                <a:uFillTx/>
                <a:latin typeface="Arial" panose="020B0604020202020204" pitchFamily="34" charset="0"/>
                <a:cs typeface="Arial" panose="020B0604020202020204" pitchFamily="34" charset="0"/>
              </a:rPr>
              <a:t>Mixed waste water from textile industries are generally characterized by organic carbon-containing substances, which concentrations are slightly higher concentrated than in municipal waste water, but are more difficultly to degrade. The concentrations of nitrogen and phosphorous containing substances are lower than in municipal waste water. </a:t>
            </a:r>
            <a:endParaRPr lang="de-DE" sz="1600" b="0" i="0" u="none" strike="noStrike" kern="1200" cap="none" spc="51" baseline="0" dirty="0">
              <a:solidFill>
                <a:srgbClr val="000000"/>
              </a:solidFill>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8CA4BA7-E6FA-890C-3039-8E44A6A068F3}"/>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158FF31-4C8C-E747-6B02-611BEA034E4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B970829-45CB-F053-166A-E26AAA3E760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F0EA8117-D5D7-B4F4-285E-7FE754F54F4E}"/>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10</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0B84BE53-9D16-9E00-6336-15F983B6E586}"/>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798056E5-D0EC-F1CD-D589-46E922982B57}"/>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51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7700645"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Advanced Textile waste water treatment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2" name="Table 5">
            <a:extLst>
              <a:ext uri="{FF2B5EF4-FFF2-40B4-BE49-F238E27FC236}">
                <a16:creationId xmlns:a16="http://schemas.microsoft.com/office/drawing/2014/main" id="{BA25CE0C-A6F2-4D6B-9311-97E4FBB4E180}"/>
              </a:ext>
            </a:extLst>
          </p:cNvPr>
          <p:cNvGraphicFramePr>
            <a:graphicFrameLocks noGrp="1"/>
          </p:cNvGraphicFramePr>
          <p:nvPr>
            <p:ph idx="1"/>
            <p:extLst>
              <p:ext uri="{D42A27DB-BD31-4B8C-83A1-F6EECF244321}">
                <p14:modId xmlns:p14="http://schemas.microsoft.com/office/powerpoint/2010/main" val="755805294"/>
              </p:ext>
            </p:extLst>
          </p:nvPr>
        </p:nvGraphicFramePr>
        <p:xfrm>
          <a:off x="1415460" y="1316411"/>
          <a:ext cx="9685653" cy="4602480"/>
        </p:xfrm>
        <a:graphic>
          <a:graphicData uri="http://schemas.openxmlformats.org/drawingml/2006/table">
            <a:tbl>
              <a:tblPr firstRow="1" bandRow="1">
                <a:effectLst/>
                <a:tableStyleId>{5C22544A-7EE6-4342-B048-85BDC9FD1C3A}</a:tableStyleId>
              </a:tblPr>
              <a:tblGrid>
                <a:gridCol w="1920240">
                  <a:extLst>
                    <a:ext uri="{9D8B030D-6E8A-4147-A177-3AD203B41FA5}">
                      <a16:colId xmlns:a16="http://schemas.microsoft.com/office/drawing/2014/main" val="1309247023"/>
                    </a:ext>
                  </a:extLst>
                </a:gridCol>
                <a:gridCol w="6248396">
                  <a:extLst>
                    <a:ext uri="{9D8B030D-6E8A-4147-A177-3AD203B41FA5}">
                      <a16:colId xmlns:a16="http://schemas.microsoft.com/office/drawing/2014/main" val="922594121"/>
                    </a:ext>
                  </a:extLst>
                </a:gridCol>
                <a:gridCol w="1517017">
                  <a:extLst>
                    <a:ext uri="{9D8B030D-6E8A-4147-A177-3AD203B41FA5}">
                      <a16:colId xmlns:a16="http://schemas.microsoft.com/office/drawing/2014/main" val="2102437554"/>
                    </a:ext>
                  </a:extLst>
                </a:gridCol>
              </a:tblGrid>
              <a:tr h="370844">
                <a:tc>
                  <a:txBody>
                    <a:bodyPr/>
                    <a:lstStyle/>
                    <a:p>
                      <a:pPr lvl="0"/>
                      <a:r>
                        <a:rPr lang="en-GB" sz="1600" b="1" i="0" u="none" strike="noStrike" kern="1200" baseline="0" dirty="0">
                          <a:solidFill>
                            <a:srgbClr val="FFFFFF"/>
                          </a:solidFill>
                          <a:latin typeface="Trebuchet MS" panose="020B0603020202020204" pitchFamily="34" charset="0"/>
                        </a:rPr>
                        <a:t>Process</a:t>
                      </a:r>
                      <a:endParaRPr lang="en-US" sz="1600" dirty="0">
                        <a:latin typeface="Trebuchet MS" panose="020B0603020202020204" pitchFamily="34" charset="0"/>
                      </a:endParaRPr>
                    </a:p>
                  </a:txBody>
                  <a:tcPr>
                    <a:solidFill>
                      <a:srgbClr val="002060"/>
                    </a:solidFill>
                  </a:tcPr>
                </a:tc>
                <a:tc>
                  <a:txBody>
                    <a:bodyPr/>
                    <a:lstStyle/>
                    <a:p>
                      <a:pPr lvl="0"/>
                      <a:r>
                        <a:rPr lang="en-GB" sz="1600" b="1" i="0" u="none" strike="noStrike" kern="1200" baseline="0" dirty="0">
                          <a:solidFill>
                            <a:srgbClr val="FFFFFF"/>
                          </a:solidFill>
                          <a:latin typeface="Trebuchet MS" panose="020B0603020202020204" pitchFamily="34" charset="0"/>
                        </a:rPr>
                        <a:t>Main objective Typical </a:t>
                      </a:r>
                      <a:endParaRPr lang="en-US" sz="1600" dirty="0">
                        <a:latin typeface="Trebuchet MS" panose="020B0603020202020204" pitchFamily="34" charset="0"/>
                      </a:endParaRPr>
                    </a:p>
                  </a:txBody>
                  <a:tcPr>
                    <a:solidFill>
                      <a:srgbClr val="002060"/>
                    </a:solidFill>
                  </a:tcPr>
                </a:tc>
                <a:tc>
                  <a:txBody>
                    <a:bodyPr/>
                    <a:lstStyle/>
                    <a:p>
                      <a:pPr lvl="0"/>
                      <a:r>
                        <a:rPr lang="en-GB" sz="1600" b="1" i="0" u="none" strike="noStrike" kern="1200" baseline="0" dirty="0">
                          <a:solidFill>
                            <a:srgbClr val="FFFFFF"/>
                          </a:solidFill>
                          <a:latin typeface="Trebuchet MS" panose="020B0603020202020204" pitchFamily="34" charset="0"/>
                        </a:rPr>
                        <a:t>fluxes</a:t>
                      </a:r>
                    </a:p>
                    <a:p>
                      <a:pPr lvl="0"/>
                      <a:r>
                        <a:rPr lang="en-US" sz="1600" b="1" i="0" u="none" strike="noStrike" kern="1200" baseline="0" dirty="0">
                          <a:solidFill>
                            <a:srgbClr val="FFFFFF"/>
                          </a:solidFill>
                          <a:latin typeface="Trebuchet MS" panose="020B0603020202020204" pitchFamily="34" charset="0"/>
                        </a:rPr>
                        <a:t>(L/m2/h)</a:t>
                      </a:r>
                      <a:endParaRPr lang="en-US" sz="1600" dirty="0">
                        <a:latin typeface="Trebuchet MS" panose="020B0603020202020204" pitchFamily="34" charset="0"/>
                      </a:endParaRPr>
                    </a:p>
                  </a:txBody>
                  <a:tcPr>
                    <a:solidFill>
                      <a:srgbClr val="002060"/>
                    </a:solidFill>
                  </a:tcPr>
                </a:tc>
                <a:extLst>
                  <a:ext uri="{0D108BD9-81ED-4DB2-BD59-A6C34878D82A}">
                    <a16:rowId xmlns:a16="http://schemas.microsoft.com/office/drawing/2014/main" val="2212220746"/>
                  </a:ext>
                </a:extLst>
              </a:tr>
              <a:tr h="370844">
                <a:tc>
                  <a:txBody>
                    <a:bodyPr/>
                    <a:lstStyle/>
                    <a:p>
                      <a:pPr lvl="0"/>
                      <a:r>
                        <a:rPr lang="en-US" sz="1600" b="1" i="0" u="none" strike="noStrike" kern="1200" baseline="0">
                          <a:solidFill>
                            <a:srgbClr val="000000"/>
                          </a:solidFill>
                          <a:latin typeface="Trebuchet MS" panose="020B0603020202020204" pitchFamily="34" charset="0"/>
                        </a:rPr>
                        <a:t>Microfiltration</a:t>
                      </a:r>
                    </a:p>
                    <a:p>
                      <a:pPr lvl="0"/>
                      <a:r>
                        <a:rPr lang="en-US" sz="1600" b="1" i="0" u="none" strike="noStrike" kern="1200" baseline="0">
                          <a:solidFill>
                            <a:srgbClr val="000000"/>
                          </a:solidFill>
                          <a:latin typeface="Trebuchet MS" panose="020B0603020202020204" pitchFamily="34" charset="0"/>
                        </a:rPr>
                        <a:t>(MF)</a:t>
                      </a:r>
                    </a:p>
                  </a:txBody>
                  <a:tcPr/>
                </a:tc>
                <a:tc>
                  <a:txBody>
                    <a:bodyPr/>
                    <a:lstStyle/>
                    <a:p>
                      <a:pPr lvl="0"/>
                      <a:r>
                        <a:rPr lang="en-US" sz="1600" b="0" i="0" u="none" strike="noStrike" kern="1200" baseline="0">
                          <a:solidFill>
                            <a:srgbClr val="000000"/>
                          </a:solidFill>
                          <a:latin typeface="Trebuchet MS" panose="020B0603020202020204" pitchFamily="34" charset="0"/>
                        </a:rPr>
                        <a:t>Suspended solids removal including</a:t>
                      </a:r>
                    </a:p>
                    <a:p>
                      <a:pPr lvl="0"/>
                      <a:r>
                        <a:rPr lang="en-GB" sz="1600" b="0" i="0" u="none" strike="noStrike" kern="1200" baseline="0">
                          <a:solidFill>
                            <a:srgbClr val="000000"/>
                          </a:solidFill>
                          <a:latin typeface="Trebuchet MS" panose="020B0603020202020204" pitchFamily="34" charset="0"/>
                        </a:rPr>
                        <a:t>microorganisms and colloids. Reduction in turbidity 90+%.</a:t>
                      </a:r>
                    </a:p>
                  </a:txBody>
                  <a:tcPr/>
                </a:tc>
                <a:tc>
                  <a:txBody>
                    <a:bodyPr/>
                    <a:lstStyle/>
                    <a:p>
                      <a:pPr marL="0" marR="0" lvl="0" indent="0" algn="l" defTabSz="914400" rtl="0" fontAlgn="auto" hangingPunct="1">
                        <a:lnSpc>
                          <a:spcPct val="100000"/>
                        </a:lnSpc>
                        <a:spcBef>
                          <a:spcPts val="0"/>
                        </a:spcBef>
                        <a:spcAft>
                          <a:spcPts val="0"/>
                        </a:spcAft>
                        <a:buNone/>
                        <a:tabLst/>
                      </a:pPr>
                      <a:r>
                        <a:rPr lang="en-US" sz="1600" b="0" i="0" u="none" strike="noStrike" kern="1200" baseline="0">
                          <a:solidFill>
                            <a:srgbClr val="000000"/>
                          </a:solidFill>
                          <a:latin typeface="Trebuchet MS" panose="020B0603020202020204" pitchFamily="34" charset="0"/>
                        </a:rPr>
                        <a:t>&gt;50</a:t>
                      </a:r>
                      <a:endParaRPr lang="en-US" sz="1600">
                        <a:latin typeface="Trebuchet MS" panose="020B0603020202020204" pitchFamily="34" charset="0"/>
                      </a:endParaRPr>
                    </a:p>
                    <a:p>
                      <a:pPr lvl="0"/>
                      <a:endParaRPr lang="en-US" sz="1600">
                        <a:latin typeface="Trebuchet MS" panose="020B0603020202020204" pitchFamily="34" charset="0"/>
                      </a:endParaRPr>
                    </a:p>
                  </a:txBody>
                  <a:tcPr/>
                </a:tc>
                <a:extLst>
                  <a:ext uri="{0D108BD9-81ED-4DB2-BD59-A6C34878D82A}">
                    <a16:rowId xmlns:a16="http://schemas.microsoft.com/office/drawing/2014/main" val="2012100512"/>
                  </a:ext>
                </a:extLst>
              </a:tr>
              <a:tr h="370844">
                <a:tc>
                  <a:txBody>
                    <a:bodyPr/>
                    <a:lstStyle/>
                    <a:p>
                      <a:pPr lvl="0"/>
                      <a:r>
                        <a:rPr lang="en-US" sz="1600" b="1" i="0" u="none" strike="noStrike" kern="1200" baseline="0">
                          <a:solidFill>
                            <a:srgbClr val="000000"/>
                          </a:solidFill>
                          <a:latin typeface="Trebuchet MS" panose="020B0603020202020204" pitchFamily="34" charset="0"/>
                        </a:rPr>
                        <a:t>Ultrafiltration</a:t>
                      </a:r>
                    </a:p>
                    <a:p>
                      <a:pPr lvl="0"/>
                      <a:r>
                        <a:rPr lang="en-US" sz="1600" b="1" i="0" u="none" strike="noStrike" kern="1200" baseline="0">
                          <a:solidFill>
                            <a:srgbClr val="000000"/>
                          </a:solidFill>
                          <a:latin typeface="Trebuchet MS" panose="020B0603020202020204" pitchFamily="34" charset="0"/>
                        </a:rPr>
                        <a:t>(UF)</a:t>
                      </a:r>
                      <a:endParaRPr lang="en-US" sz="1600">
                        <a:latin typeface="Trebuchet MS" panose="020B0603020202020204" pitchFamily="34" charset="0"/>
                      </a:endParaRPr>
                    </a:p>
                  </a:txBody>
                  <a:tcPr/>
                </a:tc>
                <a:tc>
                  <a:txBody>
                    <a:bodyPr/>
                    <a:lstStyle/>
                    <a:p>
                      <a:pPr lvl="0"/>
                      <a:r>
                        <a:rPr lang="en-GB" sz="1600" b="0" i="0" u="none" strike="noStrike" kern="1200" baseline="0">
                          <a:solidFill>
                            <a:srgbClr val="000000"/>
                          </a:solidFill>
                          <a:latin typeface="Trebuchet MS" panose="020B0603020202020204" pitchFamily="34" charset="0"/>
                        </a:rPr>
                        <a:t>Elimination of long chain dissolved substances including</a:t>
                      </a:r>
                    </a:p>
                    <a:p>
                      <a:pPr lvl="0"/>
                      <a:r>
                        <a:rPr lang="en-GB" sz="1600" b="0" i="0" u="none" strike="noStrike" kern="1200" baseline="0">
                          <a:solidFill>
                            <a:srgbClr val="000000"/>
                          </a:solidFill>
                          <a:latin typeface="Trebuchet MS" panose="020B0603020202020204" pitchFamily="34" charset="0"/>
                        </a:rPr>
                        <a:t>colloidal, oil and fatty substances. Turbidity reduction 99%.</a:t>
                      </a:r>
                    </a:p>
                    <a:p>
                      <a:pPr lvl="0"/>
                      <a:r>
                        <a:rPr lang="en-GB" sz="1600" b="0" i="0" u="none" strike="noStrike" kern="1200" baseline="0">
                          <a:solidFill>
                            <a:srgbClr val="000000"/>
                          </a:solidFill>
                          <a:latin typeface="Trebuchet MS" panose="020B0603020202020204" pitchFamily="34" charset="0"/>
                        </a:rPr>
                        <a:t>Good for removal of metal hydroxides to 1 mg/L or less. In textile</a:t>
                      </a:r>
                    </a:p>
                    <a:p>
                      <a:pPr lvl="0"/>
                      <a:r>
                        <a:rPr lang="en-GB" sz="1600" b="0" i="0" u="none" strike="noStrike" kern="1200" baseline="0">
                          <a:solidFill>
                            <a:srgbClr val="000000"/>
                          </a:solidFill>
                          <a:latin typeface="Trebuchet MS" panose="020B0603020202020204" pitchFamily="34" charset="0"/>
                        </a:rPr>
                        <a:t>applications, COD removal is 21 – 77%, colour 31 – 76% and</a:t>
                      </a:r>
                    </a:p>
                    <a:p>
                      <a:pPr lvl="0"/>
                      <a:r>
                        <a:rPr lang="en-GB" sz="1600" b="0" i="0" u="none" strike="noStrike" kern="1200" baseline="0">
                          <a:solidFill>
                            <a:srgbClr val="000000"/>
                          </a:solidFill>
                          <a:latin typeface="Trebuchet MS" panose="020B0603020202020204" pitchFamily="34" charset="0"/>
                        </a:rPr>
                        <a:t>surfactants 32 – 94%. Requires NF or RO to polish the permeate</a:t>
                      </a:r>
                    </a:p>
                    <a:p>
                      <a:pPr lvl="0"/>
                      <a:r>
                        <a:rPr lang="en-GB" sz="1600" b="0" i="0" u="none" strike="noStrike" kern="1200" baseline="0">
                          <a:solidFill>
                            <a:srgbClr val="000000"/>
                          </a:solidFill>
                          <a:latin typeface="Trebuchet MS" panose="020B0603020202020204" pitchFamily="34" charset="0"/>
                        </a:rPr>
                        <a:t>further for dyeing lighter colours.</a:t>
                      </a:r>
                      <a:endParaRPr lang="en-US" sz="1600">
                        <a:latin typeface="Trebuchet MS" panose="020B0603020202020204" pitchFamily="34" charset="0"/>
                      </a:endParaRPr>
                    </a:p>
                  </a:txBody>
                  <a:tcPr/>
                </a:tc>
                <a:tc>
                  <a:txBody>
                    <a:bodyPr/>
                    <a:lstStyle/>
                    <a:p>
                      <a:pPr lvl="0"/>
                      <a:r>
                        <a:rPr lang="en-US" sz="1600" b="0" i="0" u="none" strike="noStrike" kern="1200" baseline="0">
                          <a:solidFill>
                            <a:srgbClr val="000000"/>
                          </a:solidFill>
                          <a:latin typeface="Trebuchet MS" panose="020B0603020202020204" pitchFamily="34" charset="0"/>
                        </a:rPr>
                        <a:t>50 - 100</a:t>
                      </a:r>
                      <a:endParaRPr lang="en-US" sz="1600">
                        <a:latin typeface="Trebuchet MS" panose="020B0603020202020204" pitchFamily="34" charset="0"/>
                      </a:endParaRPr>
                    </a:p>
                  </a:txBody>
                  <a:tcPr/>
                </a:tc>
                <a:extLst>
                  <a:ext uri="{0D108BD9-81ED-4DB2-BD59-A6C34878D82A}">
                    <a16:rowId xmlns:a16="http://schemas.microsoft.com/office/drawing/2014/main" val="3054884018"/>
                  </a:ext>
                </a:extLst>
              </a:tr>
              <a:tr h="370844">
                <a:tc>
                  <a:txBody>
                    <a:bodyPr/>
                    <a:lstStyle/>
                    <a:p>
                      <a:pPr lvl="0"/>
                      <a:r>
                        <a:rPr lang="en-US" sz="1600" b="1" i="0" u="none" strike="noStrike" kern="1200" baseline="0">
                          <a:solidFill>
                            <a:srgbClr val="000000"/>
                          </a:solidFill>
                          <a:latin typeface="Trebuchet MS" panose="020B0603020202020204" pitchFamily="34" charset="0"/>
                        </a:rPr>
                        <a:t>Nanofiltration</a:t>
                      </a:r>
                    </a:p>
                    <a:p>
                      <a:pPr lvl="0"/>
                      <a:r>
                        <a:rPr lang="en-US" sz="1600" b="1" i="0" u="none" strike="noStrike" kern="1200" baseline="0">
                          <a:solidFill>
                            <a:srgbClr val="000000"/>
                          </a:solidFill>
                          <a:latin typeface="Trebuchet MS" panose="020B0603020202020204" pitchFamily="34" charset="0"/>
                        </a:rPr>
                        <a:t>(NF)</a:t>
                      </a:r>
                      <a:endParaRPr lang="en-US" sz="1600">
                        <a:latin typeface="Trebuchet MS" panose="020B0603020202020204" pitchFamily="34" charset="0"/>
                      </a:endParaRPr>
                    </a:p>
                  </a:txBody>
                  <a:tcPr/>
                </a:tc>
                <a:tc>
                  <a:txBody>
                    <a:bodyPr/>
                    <a:lstStyle/>
                    <a:p>
                      <a:pPr lvl="0"/>
                      <a:r>
                        <a:rPr lang="en-GB" sz="1600" b="0" i="0" u="none" strike="noStrike" kern="1200" baseline="0" dirty="0">
                          <a:solidFill>
                            <a:srgbClr val="000000"/>
                          </a:solidFill>
                          <a:latin typeface="Trebuchet MS" panose="020B0603020202020204" pitchFamily="34" charset="0"/>
                        </a:rPr>
                        <a:t>Selectively removing of charged ions including calcium and polar</a:t>
                      </a:r>
                    </a:p>
                    <a:p>
                      <a:pPr lvl="0"/>
                      <a:r>
                        <a:rPr lang="en-GB" sz="1600" b="0" i="0" u="none" strike="noStrike" kern="1200" baseline="0" dirty="0">
                          <a:solidFill>
                            <a:srgbClr val="000000"/>
                          </a:solidFill>
                          <a:latin typeface="Trebuchet MS" panose="020B0603020202020204" pitchFamily="34" charset="0"/>
                        </a:rPr>
                        <a:t>substances. Water softening applications and</a:t>
                      </a:r>
                    </a:p>
                    <a:p>
                      <a:pPr lvl="0"/>
                      <a:r>
                        <a:rPr lang="en-GB" sz="1600" b="0" i="0" u="none" strike="noStrike" kern="1200" baseline="0" dirty="0">
                          <a:solidFill>
                            <a:srgbClr val="000000"/>
                          </a:solidFill>
                          <a:latin typeface="Trebuchet MS" panose="020B0603020202020204" pitchFamily="34" charset="0"/>
                        </a:rPr>
                        <a:t>decolourisation. Prone to fouling from colloidal materials and</a:t>
                      </a:r>
                    </a:p>
                    <a:p>
                      <a:pPr lvl="0"/>
                      <a:r>
                        <a:rPr lang="en-GB" sz="1600" b="0" i="0" u="none" strike="noStrike" kern="1200" baseline="0" dirty="0">
                          <a:solidFill>
                            <a:srgbClr val="000000"/>
                          </a:solidFill>
                          <a:latin typeface="Trebuchet MS" panose="020B0603020202020204" pitchFamily="34" charset="0"/>
                        </a:rPr>
                        <a:t>polymers. COD removal 79 – 81%</a:t>
                      </a:r>
                      <a:endParaRPr lang="en-US" sz="1600" dirty="0">
                        <a:latin typeface="Trebuchet MS" panose="020B0603020202020204" pitchFamily="34" charset="0"/>
                      </a:endParaRPr>
                    </a:p>
                  </a:txBody>
                  <a:tcPr/>
                </a:tc>
                <a:tc>
                  <a:txBody>
                    <a:bodyPr/>
                    <a:lstStyle/>
                    <a:p>
                      <a:pPr lvl="0"/>
                      <a:r>
                        <a:rPr lang="en-US" sz="1600" b="0" i="0" u="none" strike="noStrike" kern="1200" baseline="0" dirty="0">
                          <a:solidFill>
                            <a:srgbClr val="000000"/>
                          </a:solidFill>
                          <a:latin typeface="Trebuchet MS" panose="020B0603020202020204" pitchFamily="34" charset="0"/>
                        </a:rPr>
                        <a:t>1.4 - 12</a:t>
                      </a:r>
                      <a:endParaRPr lang="en-US" sz="1600" dirty="0">
                        <a:latin typeface="Trebuchet MS" panose="020B0603020202020204" pitchFamily="34" charset="0"/>
                      </a:endParaRPr>
                    </a:p>
                  </a:txBody>
                  <a:tcPr/>
                </a:tc>
                <a:extLst>
                  <a:ext uri="{0D108BD9-81ED-4DB2-BD59-A6C34878D82A}">
                    <a16:rowId xmlns:a16="http://schemas.microsoft.com/office/drawing/2014/main" val="3997961144"/>
                  </a:ext>
                </a:extLst>
              </a:tr>
              <a:tr h="370844">
                <a:tc>
                  <a:txBody>
                    <a:bodyPr/>
                    <a:lstStyle/>
                    <a:p>
                      <a:pPr lvl="0"/>
                      <a:r>
                        <a:rPr lang="en-US" sz="1600" b="1" i="0" u="none" strike="noStrike" kern="1200" baseline="0">
                          <a:solidFill>
                            <a:srgbClr val="000000"/>
                          </a:solidFill>
                          <a:latin typeface="Trebuchet MS" panose="020B0603020202020204" pitchFamily="34" charset="0"/>
                        </a:rPr>
                        <a:t>Reverse</a:t>
                      </a:r>
                    </a:p>
                    <a:p>
                      <a:pPr lvl="0"/>
                      <a:r>
                        <a:rPr lang="en-US" sz="1600" b="1" i="0" u="none" strike="noStrike" kern="1200" baseline="0">
                          <a:solidFill>
                            <a:srgbClr val="000000"/>
                          </a:solidFill>
                          <a:latin typeface="Trebuchet MS" panose="020B0603020202020204" pitchFamily="34" charset="0"/>
                        </a:rPr>
                        <a:t>osmosis (RO)</a:t>
                      </a:r>
                      <a:endParaRPr lang="en-US" sz="1600">
                        <a:latin typeface="Trebuchet MS" panose="020B0603020202020204" pitchFamily="34" charset="0"/>
                      </a:endParaRPr>
                    </a:p>
                  </a:txBody>
                  <a:tcPr/>
                </a:tc>
                <a:tc>
                  <a:txBody>
                    <a:bodyPr/>
                    <a:lstStyle/>
                    <a:p>
                      <a:pPr lvl="0"/>
                      <a:r>
                        <a:rPr lang="en-GB" sz="1600" b="0" i="0" u="none" strike="noStrike" kern="1200" baseline="0">
                          <a:solidFill>
                            <a:srgbClr val="000000"/>
                          </a:solidFill>
                          <a:latin typeface="Trebuchet MS" panose="020B0603020202020204" pitchFamily="34" charset="0"/>
                        </a:rPr>
                        <a:t>Inorganic ions removal to very low concentrations used in desalination. Very sensitive to fouling. Pre-treatment required. COD removal 89 – 91%</a:t>
                      </a:r>
                      <a:endParaRPr lang="en-US" sz="1600">
                        <a:latin typeface="Trebuchet MS" panose="020B0603020202020204" pitchFamily="34" charset="0"/>
                      </a:endParaRPr>
                    </a:p>
                  </a:txBody>
                  <a:tcPr/>
                </a:tc>
                <a:tc>
                  <a:txBody>
                    <a:bodyPr/>
                    <a:lstStyle/>
                    <a:p>
                      <a:pPr lvl="0"/>
                      <a:r>
                        <a:rPr lang="en-US" sz="1600" b="0" i="0" u="none" strike="noStrike" kern="1200" baseline="0" dirty="0">
                          <a:solidFill>
                            <a:srgbClr val="000000"/>
                          </a:solidFill>
                          <a:latin typeface="Trebuchet MS" panose="020B0603020202020204" pitchFamily="34" charset="0"/>
                        </a:rPr>
                        <a:t>0.05 -1.4</a:t>
                      </a:r>
                      <a:endParaRPr lang="en-US" sz="1600" dirty="0">
                        <a:latin typeface="Trebuchet MS" panose="020B0603020202020204" pitchFamily="34" charset="0"/>
                      </a:endParaRPr>
                    </a:p>
                  </a:txBody>
                  <a:tcPr/>
                </a:tc>
                <a:extLst>
                  <a:ext uri="{0D108BD9-81ED-4DB2-BD59-A6C34878D82A}">
                    <a16:rowId xmlns:a16="http://schemas.microsoft.com/office/drawing/2014/main" val="693540368"/>
                  </a:ext>
                </a:extLst>
              </a:tr>
            </a:tbl>
          </a:graphicData>
        </a:graphic>
      </p:graphicFrame>
      <p:sp>
        <p:nvSpPr>
          <p:cNvPr id="4" name="Rectangle 3">
            <a:extLst>
              <a:ext uri="{FF2B5EF4-FFF2-40B4-BE49-F238E27FC236}">
                <a16:creationId xmlns:a16="http://schemas.microsoft.com/office/drawing/2014/main" id="{046DD5A2-1A5C-4919-D755-95EB8E3CAF8B}"/>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60978EC-3139-9B27-955E-A1B4C060CB5B}"/>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2923A94-C20C-32D6-9F4F-40F30B1F74CF}"/>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3970F93F-7F23-19CF-2D83-E6873DA5F486}"/>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11</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5821636D-3683-510F-D033-5AD59FCB0D64}"/>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3387C76B-C7E2-D3B0-B0EE-42867262F1A6}"/>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725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06" b="16806"/>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3724" y="-1"/>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611636" y="2372910"/>
            <a:ext cx="8341864" cy="1754326"/>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Concentration of different pollutants including heavy metals, content Vs discharge standards</a:t>
            </a:r>
          </a:p>
        </p:txBody>
      </p:sp>
      <p:sp>
        <p:nvSpPr>
          <p:cNvPr id="3" name="Rectangle 2">
            <a:extLst>
              <a:ext uri="{FF2B5EF4-FFF2-40B4-BE49-F238E27FC236}">
                <a16:creationId xmlns:a16="http://schemas.microsoft.com/office/drawing/2014/main" id="{BD8CAF53-0F0A-9671-9BED-2F4B7638308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C6C2037-92B8-BE9F-73C0-34D87887758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C4C1EFB-18C3-505B-83FB-A7638CF8896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1E191EB3-60C1-8919-E23B-8A2172C12FDD}"/>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12</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B300A1A3-E0BA-F919-1E6C-1CA737EB491E}"/>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227AC5E6-2037-8397-817C-44F714D43C49}"/>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04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9491345"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Typical characteristics of untreated textile effluent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 Placeholder 1">
            <a:extLst>
              <a:ext uri="{FF2B5EF4-FFF2-40B4-BE49-F238E27FC236}">
                <a16:creationId xmlns:a16="http://schemas.microsoft.com/office/drawing/2014/main" id="{979AAAD1-3D2F-4A34-AC55-1E514535E527}"/>
              </a:ext>
            </a:extLst>
          </p:cNvPr>
          <p:cNvSpPr txBox="1">
            <a:spLocks/>
          </p:cNvSpPr>
          <p:nvPr/>
        </p:nvSpPr>
        <p:spPr>
          <a:xfrm>
            <a:off x="1481849" y="1378874"/>
            <a:ext cx="9563581" cy="46606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pH						 6 – 10</a:t>
            </a:r>
          </a:p>
          <a:p>
            <a:r>
              <a:rPr lang="en-US" sz="1800" dirty="0">
                <a:latin typeface="Arial" panose="020B0604020202020204" pitchFamily="34" charset="0"/>
                <a:cs typeface="Arial" panose="020B0604020202020204" pitchFamily="34" charset="0"/>
              </a:rPr>
              <a:t>Temperature 0C 				35 – 45</a:t>
            </a:r>
          </a:p>
          <a:p>
            <a:r>
              <a:rPr lang="en-GB" sz="1800" dirty="0">
                <a:latin typeface="Arial" panose="020B0604020202020204" pitchFamily="34" charset="0"/>
                <a:cs typeface="Arial" panose="020B0604020202020204" pitchFamily="34" charset="0"/>
              </a:rPr>
              <a:t>Total dissolved solids mg/L 			1,000 – 12,000</a:t>
            </a:r>
          </a:p>
          <a:p>
            <a:r>
              <a:rPr lang="en-US" sz="1800" dirty="0">
                <a:latin typeface="Arial" panose="020B0604020202020204" pitchFamily="34" charset="0"/>
                <a:cs typeface="Arial" panose="020B0604020202020204" pitchFamily="34" charset="0"/>
              </a:rPr>
              <a:t>Biological Oxygen Demand (BOD) mg/L		 80 – 6,000</a:t>
            </a:r>
          </a:p>
          <a:p>
            <a:r>
              <a:rPr lang="en-US" sz="1800" dirty="0">
                <a:latin typeface="Arial" panose="020B0604020202020204" pitchFamily="34" charset="0"/>
                <a:cs typeface="Arial" panose="020B0604020202020204" pitchFamily="34" charset="0"/>
              </a:rPr>
              <a:t>Chemical Oxygen Demand (COD) mg/L 		150 – 12,000</a:t>
            </a:r>
          </a:p>
          <a:p>
            <a:r>
              <a:rPr lang="en-GB" sz="1800" dirty="0">
                <a:latin typeface="Arial" panose="020B0604020202020204" pitchFamily="34" charset="0"/>
                <a:cs typeface="Arial" panose="020B0604020202020204" pitchFamily="34" charset="0"/>
              </a:rPr>
              <a:t>Total suspended solids (TSS), mg/L 			15 – 8,000</a:t>
            </a:r>
          </a:p>
          <a:p>
            <a:r>
              <a:rPr lang="en-US" sz="1800" dirty="0">
                <a:latin typeface="Arial" panose="020B0604020202020204" pitchFamily="34" charset="0"/>
                <a:cs typeface="Arial" panose="020B0604020202020204" pitchFamily="34" charset="0"/>
              </a:rPr>
              <a:t>Chloride, mg/L 					1,000 – 6,000</a:t>
            </a:r>
          </a:p>
          <a:p>
            <a:r>
              <a:rPr lang="en-GB" sz="1800" dirty="0">
                <a:latin typeface="Arial" panose="020B0604020202020204" pitchFamily="34" charset="0"/>
                <a:cs typeface="Arial" panose="020B0604020202020204" pitchFamily="34" charset="0"/>
              </a:rPr>
              <a:t>Free chlorine, mg/L				 &lt;10</a:t>
            </a:r>
          </a:p>
          <a:p>
            <a:r>
              <a:rPr lang="en-GB" sz="1800" dirty="0">
                <a:latin typeface="Arial" panose="020B0604020202020204" pitchFamily="34" charset="0"/>
                <a:cs typeface="Arial" panose="020B0604020202020204" pitchFamily="34" charset="0"/>
              </a:rPr>
              <a:t>Oil &amp; Grease, mg/L 				10 – 30</a:t>
            </a:r>
          </a:p>
          <a:p>
            <a:r>
              <a:rPr lang="en-US" sz="1800" dirty="0">
                <a:latin typeface="Arial" panose="020B0604020202020204" pitchFamily="34" charset="0"/>
                <a:cs typeface="Arial" panose="020B0604020202020204" pitchFamily="34" charset="0"/>
              </a:rPr>
              <a:t>Total </a:t>
            </a:r>
            <a:r>
              <a:rPr lang="en-US" sz="1800" dirty="0" err="1">
                <a:latin typeface="Arial" panose="020B0604020202020204" pitchFamily="34" charset="0"/>
                <a:cs typeface="Arial" panose="020B0604020202020204" pitchFamily="34" charset="0"/>
              </a:rPr>
              <a:t>Kjeldahl</a:t>
            </a:r>
            <a:r>
              <a:rPr lang="en-US" sz="1800" dirty="0">
                <a:latin typeface="Arial" panose="020B0604020202020204" pitchFamily="34" charset="0"/>
                <a:cs typeface="Arial" panose="020B0604020202020204" pitchFamily="34" charset="0"/>
              </a:rPr>
              <a:t> Nitrogen (TKN) mg/L 		70 – 80</a:t>
            </a:r>
          </a:p>
          <a:p>
            <a:r>
              <a:rPr lang="en-US" sz="1800" dirty="0">
                <a:latin typeface="Arial" panose="020B0604020202020204" pitchFamily="34" charset="0"/>
                <a:cs typeface="Arial" panose="020B0604020202020204" pitchFamily="34" charset="0"/>
              </a:rPr>
              <a:t>Nitrate (NO3) mg/L 				&lt;15</a:t>
            </a:r>
          </a:p>
          <a:p>
            <a:r>
              <a:rPr lang="en-GB" sz="1800" dirty="0">
                <a:latin typeface="Arial" panose="020B0604020202020204" pitchFamily="34" charset="0"/>
                <a:cs typeface="Arial" panose="020B0604020202020204" pitchFamily="34" charset="0"/>
              </a:rPr>
              <a:t>Free ammonia, mg/L 				&lt;10</a:t>
            </a:r>
          </a:p>
          <a:p>
            <a:r>
              <a:rPr lang="en-US" sz="1800" dirty="0">
                <a:latin typeface="Arial" panose="020B0604020202020204" pitchFamily="34" charset="0"/>
                <a:cs typeface="Arial" panose="020B0604020202020204" pitchFamily="34" charset="0"/>
              </a:rPr>
              <a:t>Sulphate, (SO4) mg/L 				600 – 1,000</a:t>
            </a:r>
          </a:p>
          <a:p>
            <a:r>
              <a:rPr lang="en-GB" sz="1800" dirty="0">
                <a:latin typeface="Arial" panose="020B0604020202020204" pitchFamily="34" charset="0"/>
                <a:cs typeface="Arial" panose="020B0604020202020204" pitchFamily="34" charset="0"/>
              </a:rPr>
              <a:t>Heavy metals, mg/L 				&lt;10</a:t>
            </a:r>
          </a:p>
        </p:txBody>
      </p:sp>
      <p:cxnSp>
        <p:nvCxnSpPr>
          <p:cNvPr id="9" name="Straight Connector 8">
            <a:extLst>
              <a:ext uri="{FF2B5EF4-FFF2-40B4-BE49-F238E27FC236}">
                <a16:creationId xmlns:a16="http://schemas.microsoft.com/office/drawing/2014/main" id="{69E76F55-8ED9-459E-B10E-B03193FEB0C4}"/>
              </a:ext>
            </a:extLst>
          </p:cNvPr>
          <p:cNvCxnSpPr/>
          <p:nvPr/>
        </p:nvCxnSpPr>
        <p:spPr>
          <a:xfrm>
            <a:off x="1783080" y="167640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AE6FCD-8794-4508-824B-548D39B9C47C}"/>
              </a:ext>
            </a:extLst>
          </p:cNvPr>
          <p:cNvCxnSpPr/>
          <p:nvPr/>
        </p:nvCxnSpPr>
        <p:spPr>
          <a:xfrm>
            <a:off x="1783080" y="200406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8239C6-9D80-4E11-AA17-57819052F3FF}"/>
              </a:ext>
            </a:extLst>
          </p:cNvPr>
          <p:cNvCxnSpPr/>
          <p:nvPr/>
        </p:nvCxnSpPr>
        <p:spPr>
          <a:xfrm>
            <a:off x="1783080" y="233172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E3B81E-3F1E-451D-8762-786AE3288C8A}"/>
              </a:ext>
            </a:extLst>
          </p:cNvPr>
          <p:cNvCxnSpPr/>
          <p:nvPr/>
        </p:nvCxnSpPr>
        <p:spPr>
          <a:xfrm>
            <a:off x="1783080" y="265938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73B9BDF-B47D-4349-87E3-396968502049}"/>
              </a:ext>
            </a:extLst>
          </p:cNvPr>
          <p:cNvCxnSpPr/>
          <p:nvPr/>
        </p:nvCxnSpPr>
        <p:spPr>
          <a:xfrm>
            <a:off x="1783080" y="301752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E4FD08-C5E3-4944-93C4-A0E5AB558C81}"/>
              </a:ext>
            </a:extLst>
          </p:cNvPr>
          <p:cNvCxnSpPr/>
          <p:nvPr/>
        </p:nvCxnSpPr>
        <p:spPr>
          <a:xfrm>
            <a:off x="1783080" y="334518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98D290-13C6-4007-901A-2EAE2728D55C}"/>
              </a:ext>
            </a:extLst>
          </p:cNvPr>
          <p:cNvCxnSpPr/>
          <p:nvPr/>
        </p:nvCxnSpPr>
        <p:spPr>
          <a:xfrm>
            <a:off x="1783080" y="367284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D21EC0-F12E-4702-86E5-C29ECA57A989}"/>
              </a:ext>
            </a:extLst>
          </p:cNvPr>
          <p:cNvCxnSpPr/>
          <p:nvPr/>
        </p:nvCxnSpPr>
        <p:spPr>
          <a:xfrm>
            <a:off x="1783080" y="400050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BB0307-04B9-45D3-A797-054ACD8D6BA8}"/>
              </a:ext>
            </a:extLst>
          </p:cNvPr>
          <p:cNvCxnSpPr/>
          <p:nvPr/>
        </p:nvCxnSpPr>
        <p:spPr>
          <a:xfrm>
            <a:off x="1783080" y="436626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B0EE5F-A04C-470C-8F62-F0A072FB9061}"/>
              </a:ext>
            </a:extLst>
          </p:cNvPr>
          <p:cNvCxnSpPr/>
          <p:nvPr/>
        </p:nvCxnSpPr>
        <p:spPr>
          <a:xfrm>
            <a:off x="1783080" y="469392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958D08-EE6A-4FD0-971D-1B6175674B83}"/>
              </a:ext>
            </a:extLst>
          </p:cNvPr>
          <p:cNvCxnSpPr/>
          <p:nvPr/>
        </p:nvCxnSpPr>
        <p:spPr>
          <a:xfrm>
            <a:off x="1783080" y="502158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2082BB-CB4C-48FB-84BA-F4763E2AE63B}"/>
              </a:ext>
            </a:extLst>
          </p:cNvPr>
          <p:cNvCxnSpPr/>
          <p:nvPr/>
        </p:nvCxnSpPr>
        <p:spPr>
          <a:xfrm>
            <a:off x="1783080" y="534924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A21447-68DF-445C-A109-24BF91D5EB89}"/>
              </a:ext>
            </a:extLst>
          </p:cNvPr>
          <p:cNvCxnSpPr/>
          <p:nvPr/>
        </p:nvCxnSpPr>
        <p:spPr>
          <a:xfrm>
            <a:off x="1783080" y="5692140"/>
            <a:ext cx="701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F64CC65-37EA-C595-4D3C-24E28C277724}"/>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78156D2-BB3F-2D35-FAFE-0594FA306D79}"/>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820169D-DCEF-49ED-8649-361248F8D3D2}"/>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8D21606B-1778-9AE6-C828-6EBAB984E93F}"/>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13</a:t>
            </a:fld>
            <a:endParaRPr lang="en-GB" dirty="0">
              <a:latin typeface="Arial" panose="020B0604020202020204" pitchFamily="34" charset="0"/>
              <a:cs typeface="Arial" panose="020B0604020202020204" pitchFamily="34" charset="0"/>
            </a:endParaRPr>
          </a:p>
        </p:txBody>
      </p:sp>
      <p:sp>
        <p:nvSpPr>
          <p:cNvPr id="28" name="Date Placeholder 1">
            <a:extLst>
              <a:ext uri="{FF2B5EF4-FFF2-40B4-BE49-F238E27FC236}">
                <a16:creationId xmlns:a16="http://schemas.microsoft.com/office/drawing/2014/main" id="{13620778-D100-6AEB-44FE-F9F79E0C65DF}"/>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29" name="Footer Placeholder 2">
            <a:extLst>
              <a:ext uri="{FF2B5EF4-FFF2-40B4-BE49-F238E27FC236}">
                <a16:creationId xmlns:a16="http://schemas.microsoft.com/office/drawing/2014/main" id="{AAD64205-3A4A-F253-B078-2EFBEC4EFB23}"/>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730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9491345"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Typical characteristics of untreated textile effluent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28" name="Table 5">
            <a:extLst>
              <a:ext uri="{FF2B5EF4-FFF2-40B4-BE49-F238E27FC236}">
                <a16:creationId xmlns:a16="http://schemas.microsoft.com/office/drawing/2014/main" id="{1E57BD35-4C2A-44D0-802A-2F3B58223C33}"/>
              </a:ext>
            </a:extLst>
          </p:cNvPr>
          <p:cNvGraphicFramePr>
            <a:graphicFrameLocks noGrp="1"/>
          </p:cNvGraphicFramePr>
          <p:nvPr>
            <p:extLst>
              <p:ext uri="{D42A27DB-BD31-4B8C-83A1-F6EECF244321}">
                <p14:modId xmlns:p14="http://schemas.microsoft.com/office/powerpoint/2010/main" val="2924152632"/>
              </p:ext>
            </p:extLst>
          </p:nvPr>
        </p:nvGraphicFramePr>
        <p:xfrm>
          <a:off x="619125" y="1174701"/>
          <a:ext cx="11058848" cy="4897338"/>
        </p:xfrm>
        <a:graphic>
          <a:graphicData uri="http://schemas.openxmlformats.org/drawingml/2006/table">
            <a:tbl>
              <a:tblPr firstRow="1" bandRow="1">
                <a:effectLst/>
                <a:tableStyleId>{5C22544A-7EE6-4342-B048-85BDC9FD1C3A}</a:tableStyleId>
              </a:tblPr>
              <a:tblGrid>
                <a:gridCol w="4561642">
                  <a:extLst>
                    <a:ext uri="{9D8B030D-6E8A-4147-A177-3AD203B41FA5}">
                      <a16:colId xmlns:a16="http://schemas.microsoft.com/office/drawing/2014/main" val="711049832"/>
                    </a:ext>
                  </a:extLst>
                </a:gridCol>
                <a:gridCol w="1095009">
                  <a:extLst>
                    <a:ext uri="{9D8B030D-6E8A-4147-A177-3AD203B41FA5}">
                      <a16:colId xmlns:a16="http://schemas.microsoft.com/office/drawing/2014/main" val="787453939"/>
                    </a:ext>
                  </a:extLst>
                </a:gridCol>
                <a:gridCol w="1947518">
                  <a:extLst>
                    <a:ext uri="{9D8B030D-6E8A-4147-A177-3AD203B41FA5}">
                      <a16:colId xmlns:a16="http://schemas.microsoft.com/office/drawing/2014/main" val="1181403228"/>
                    </a:ext>
                  </a:extLst>
                </a:gridCol>
                <a:gridCol w="3454679">
                  <a:extLst>
                    <a:ext uri="{9D8B030D-6E8A-4147-A177-3AD203B41FA5}">
                      <a16:colId xmlns:a16="http://schemas.microsoft.com/office/drawing/2014/main" val="2467447128"/>
                    </a:ext>
                  </a:extLst>
                </a:gridCol>
              </a:tblGrid>
              <a:tr h="841010">
                <a:tc>
                  <a:txBody>
                    <a:bodyPr/>
                    <a:lstStyle/>
                    <a:p>
                      <a:pPr lvl="0" fontAlgn="auto">
                        <a:lnSpc>
                          <a:spcPts val="2160"/>
                        </a:lnSpc>
                      </a:pPr>
                      <a:r>
                        <a:rPr lang="en-GB" sz="1600" b="1" dirty="0">
                          <a:latin typeface="Arial" panose="020B0604020202020204" pitchFamily="34" charset="0"/>
                          <a:cs typeface="Arial" panose="020B0604020202020204" pitchFamily="34" charset="0"/>
                        </a:rPr>
                        <a:t> Parameters </a:t>
                      </a:r>
                      <a:endParaRPr lang="en-GB" sz="1600" dirty="0">
                        <a:latin typeface="Arial" panose="020B0604020202020204" pitchFamily="34" charset="0"/>
                        <a:cs typeface="Arial" panose="020B0604020202020204" pitchFamily="34" charset="0"/>
                      </a:endParaRPr>
                    </a:p>
                  </a:txBody>
                  <a:tcPr marL="30330" marR="30330" marT="30330" marB="30330" anchor="ctr">
                    <a:solidFill>
                      <a:srgbClr val="002060"/>
                    </a:solidFill>
                  </a:tcPr>
                </a:tc>
                <a:tc>
                  <a:txBody>
                    <a:bodyPr/>
                    <a:lstStyle/>
                    <a:p>
                      <a:pPr lvl="0" algn="ctr" fontAlgn="auto">
                        <a:lnSpc>
                          <a:spcPts val="2160"/>
                        </a:lnSpc>
                      </a:pPr>
                      <a:r>
                        <a:rPr lang="en-GB" sz="1600" b="1" dirty="0">
                          <a:latin typeface="Arial" panose="020B0604020202020204" pitchFamily="34" charset="0"/>
                          <a:cs typeface="Arial" panose="020B0604020202020204" pitchFamily="34" charset="0"/>
                        </a:rPr>
                        <a:t>Units</a:t>
                      </a:r>
                      <a:endParaRPr lang="en-GB" sz="1600" dirty="0">
                        <a:latin typeface="Arial" panose="020B0604020202020204" pitchFamily="34" charset="0"/>
                        <a:cs typeface="Arial" panose="020B0604020202020204" pitchFamily="34" charset="0"/>
                      </a:endParaRPr>
                    </a:p>
                  </a:txBody>
                  <a:tcPr marL="30330" marR="30330" marT="30330" marB="30330" anchor="ctr">
                    <a:solidFill>
                      <a:srgbClr val="002060"/>
                    </a:solidFill>
                  </a:tcPr>
                </a:tc>
                <a:tc>
                  <a:txBody>
                    <a:bodyPr/>
                    <a:lstStyle/>
                    <a:p>
                      <a:pPr lvl="0" algn="ctr" fontAlgn="auto">
                        <a:lnSpc>
                          <a:spcPts val="2160"/>
                        </a:lnSpc>
                      </a:pPr>
                      <a:r>
                        <a:rPr lang="en-GB" sz="1600" b="1" dirty="0">
                          <a:latin typeface="Arial" panose="020B0604020202020204" pitchFamily="34" charset="0"/>
                          <a:cs typeface="Arial" panose="020B0604020202020204" pitchFamily="34" charset="0"/>
                        </a:rPr>
                        <a:t>Typical Values</a:t>
                      </a:r>
                      <a:endParaRPr lang="en-GB" sz="1600" dirty="0">
                        <a:latin typeface="Arial" panose="020B0604020202020204" pitchFamily="34" charset="0"/>
                        <a:cs typeface="Arial" panose="020B0604020202020204" pitchFamily="34" charset="0"/>
                      </a:endParaRPr>
                    </a:p>
                  </a:txBody>
                  <a:tcPr marL="30330" marR="30330" marT="30330" marB="30330" anchor="ctr">
                    <a:solidFill>
                      <a:srgbClr val="002060"/>
                    </a:solidFill>
                  </a:tcPr>
                </a:tc>
                <a:tc>
                  <a:txBody>
                    <a:bodyPr/>
                    <a:lstStyle/>
                    <a:p>
                      <a:pPr lvl="0" fontAlgn="auto">
                        <a:lnSpc>
                          <a:spcPts val="2160"/>
                        </a:lnSpc>
                      </a:pPr>
                      <a:r>
                        <a:rPr lang="en-GB" sz="1600" b="1" dirty="0">
                          <a:latin typeface="Arial" panose="020B0604020202020204" pitchFamily="34" charset="0"/>
                          <a:cs typeface="Arial" panose="020B0604020202020204" pitchFamily="34" charset="0"/>
                        </a:rPr>
                        <a:t>DOE Standards For Waste from</a:t>
                      </a:r>
                    </a:p>
                    <a:p>
                      <a:pPr lvl="0" fontAlgn="auto">
                        <a:lnSpc>
                          <a:spcPts val="2160"/>
                        </a:lnSpc>
                      </a:pPr>
                      <a:r>
                        <a:rPr lang="en-GB" sz="1600" b="1" dirty="0">
                          <a:latin typeface="Arial" panose="020B0604020202020204" pitchFamily="34" charset="0"/>
                          <a:cs typeface="Arial" panose="020B0604020202020204" pitchFamily="34" charset="0"/>
                        </a:rPr>
                        <a:t> Industrial Water Discharge</a:t>
                      </a:r>
                      <a:endParaRPr lang="en-GB" sz="1600" dirty="0">
                        <a:latin typeface="Arial" panose="020B0604020202020204" pitchFamily="34" charset="0"/>
                        <a:cs typeface="Arial" panose="020B0604020202020204" pitchFamily="34" charset="0"/>
                      </a:endParaRPr>
                    </a:p>
                  </a:txBody>
                  <a:tcPr marL="30330" marR="30330" marT="30330" marB="30330" anchor="ctr">
                    <a:solidFill>
                      <a:srgbClr val="002060"/>
                    </a:solidFill>
                  </a:tcPr>
                </a:tc>
                <a:extLst>
                  <a:ext uri="{0D108BD9-81ED-4DB2-BD59-A6C34878D82A}">
                    <a16:rowId xmlns:a16="http://schemas.microsoft.com/office/drawing/2014/main" val="1449975792"/>
                  </a:ext>
                </a:extLst>
              </a:tr>
              <a:tr h="457273">
                <a:tc>
                  <a:txBody>
                    <a:bodyPr/>
                    <a:lstStyle/>
                    <a:p>
                      <a:pPr lvl="0" fontAlgn="auto">
                        <a:lnSpc>
                          <a:spcPts val="2160"/>
                        </a:lnSpc>
                      </a:pPr>
                      <a:r>
                        <a:rPr lang="en-GB" sz="1600" dirty="0">
                          <a:latin typeface="Arial" panose="020B0604020202020204" pitchFamily="34" charset="0"/>
                          <a:cs typeface="Arial" panose="020B0604020202020204" pitchFamily="34" charset="0"/>
                        </a:rPr>
                        <a:t>pH</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 </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8-10</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6-9</a:t>
                      </a:r>
                    </a:p>
                  </a:txBody>
                  <a:tcPr marL="30330" marR="30330" marT="30330" marB="30330" anchor="ctr"/>
                </a:tc>
                <a:extLst>
                  <a:ext uri="{0D108BD9-81ED-4DB2-BD59-A6C34878D82A}">
                    <a16:rowId xmlns:a16="http://schemas.microsoft.com/office/drawing/2014/main" val="705642392"/>
                  </a:ext>
                </a:extLst>
              </a:tr>
              <a:tr h="423836">
                <a:tc>
                  <a:txBody>
                    <a:bodyPr/>
                    <a:lstStyle/>
                    <a:p>
                      <a:pPr lvl="0" fontAlgn="auto">
                        <a:lnSpc>
                          <a:spcPts val="2160"/>
                        </a:lnSpc>
                      </a:pPr>
                      <a:r>
                        <a:rPr lang="en-GB" sz="1600" dirty="0">
                          <a:latin typeface="Arial" panose="020B0604020202020204" pitchFamily="34" charset="0"/>
                          <a:cs typeface="Arial" panose="020B0604020202020204" pitchFamily="34" charset="0"/>
                        </a:rPr>
                        <a:t>Heavy Metals</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10 – 15</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Varies depending on type of metal</a:t>
                      </a:r>
                    </a:p>
                  </a:txBody>
                  <a:tcPr marL="30330" marR="30330" marT="30330" marB="30330" anchor="ctr"/>
                </a:tc>
                <a:extLst>
                  <a:ext uri="{0D108BD9-81ED-4DB2-BD59-A6C34878D82A}">
                    <a16:rowId xmlns:a16="http://schemas.microsoft.com/office/drawing/2014/main" val="2618989593"/>
                  </a:ext>
                </a:extLst>
              </a:tr>
              <a:tr h="457273">
                <a:tc>
                  <a:txBody>
                    <a:bodyPr/>
                    <a:lstStyle/>
                    <a:p>
                      <a:pPr lvl="0" fontAlgn="auto">
                        <a:lnSpc>
                          <a:spcPts val="2160"/>
                        </a:lnSpc>
                      </a:pPr>
                      <a:r>
                        <a:rPr lang="en-GB" sz="1600">
                          <a:latin typeface="Arial" panose="020B0604020202020204" pitchFamily="34" charset="0"/>
                          <a:cs typeface="Arial" panose="020B0604020202020204" pitchFamily="34" charset="0"/>
                        </a:rPr>
                        <a:t>Suspended Solids (SS)</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200 – 300</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150</a:t>
                      </a:r>
                    </a:p>
                  </a:txBody>
                  <a:tcPr marL="30330" marR="30330" marT="30330" marB="30330" anchor="ctr"/>
                </a:tc>
                <a:extLst>
                  <a:ext uri="{0D108BD9-81ED-4DB2-BD59-A6C34878D82A}">
                    <a16:rowId xmlns:a16="http://schemas.microsoft.com/office/drawing/2014/main" val="3302467925"/>
                  </a:ext>
                </a:extLst>
              </a:tr>
              <a:tr h="495227">
                <a:tc>
                  <a:txBody>
                    <a:bodyPr/>
                    <a:lstStyle/>
                    <a:p>
                      <a:pPr lvl="0" fontAlgn="auto">
                        <a:lnSpc>
                          <a:spcPts val="2160"/>
                        </a:lnSpc>
                      </a:pPr>
                      <a:r>
                        <a:rPr lang="en-GB" sz="1600" dirty="0">
                          <a:latin typeface="Arial" panose="020B0604020202020204" pitchFamily="34" charset="0"/>
                          <a:cs typeface="Arial" panose="020B0604020202020204" pitchFamily="34" charset="0"/>
                        </a:rPr>
                        <a:t>Total </a:t>
                      </a:r>
                      <a:r>
                        <a:rPr lang="en-GB" sz="1600" dirty="0" err="1">
                          <a:latin typeface="Arial" panose="020B0604020202020204" pitchFamily="34" charset="0"/>
                          <a:cs typeface="Arial" panose="020B0604020202020204" pitchFamily="34" charset="0"/>
                        </a:rPr>
                        <a:t>Disolved</a:t>
                      </a:r>
                      <a:r>
                        <a:rPr lang="en-GB" sz="1600" dirty="0">
                          <a:latin typeface="Arial" panose="020B0604020202020204" pitchFamily="34" charset="0"/>
                          <a:cs typeface="Arial" panose="020B0604020202020204" pitchFamily="34" charset="0"/>
                        </a:rPr>
                        <a:t> Solids (TDS)</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5000 – 6000</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2100</a:t>
                      </a:r>
                    </a:p>
                  </a:txBody>
                  <a:tcPr marL="30330" marR="30330" marT="30330" marB="30330" anchor="ctr"/>
                </a:tc>
                <a:extLst>
                  <a:ext uri="{0D108BD9-81ED-4DB2-BD59-A6C34878D82A}">
                    <a16:rowId xmlns:a16="http://schemas.microsoft.com/office/drawing/2014/main" val="1349601239"/>
                  </a:ext>
                </a:extLst>
              </a:tr>
              <a:tr h="431800">
                <a:tc>
                  <a:txBody>
                    <a:bodyPr/>
                    <a:lstStyle/>
                    <a:p>
                      <a:pPr lvl="0" fontAlgn="auto">
                        <a:lnSpc>
                          <a:spcPts val="2160"/>
                        </a:lnSpc>
                      </a:pPr>
                      <a:r>
                        <a:rPr lang="en-GB" sz="1600">
                          <a:latin typeface="Arial" panose="020B0604020202020204" pitchFamily="34" charset="0"/>
                          <a:cs typeface="Arial" panose="020B0604020202020204" pitchFamily="34" charset="0"/>
                        </a:rPr>
                        <a:t>Chemical Oxygen Demand (COD)</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1500 – 175</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200</a:t>
                      </a:r>
                    </a:p>
                  </a:txBody>
                  <a:tcPr marL="30330" marR="30330" marT="30330" marB="30330" anchor="ctr"/>
                </a:tc>
                <a:extLst>
                  <a:ext uri="{0D108BD9-81ED-4DB2-BD59-A6C34878D82A}">
                    <a16:rowId xmlns:a16="http://schemas.microsoft.com/office/drawing/2014/main" val="2747927822"/>
                  </a:ext>
                </a:extLst>
              </a:tr>
              <a:tr h="419100">
                <a:tc>
                  <a:txBody>
                    <a:bodyPr/>
                    <a:lstStyle/>
                    <a:p>
                      <a:pPr lvl="0" fontAlgn="auto">
                        <a:lnSpc>
                          <a:spcPts val="2160"/>
                        </a:lnSpc>
                      </a:pPr>
                      <a:r>
                        <a:rPr lang="en-GB" sz="1600">
                          <a:latin typeface="Arial" panose="020B0604020202020204" pitchFamily="34" charset="0"/>
                          <a:cs typeface="Arial" panose="020B0604020202020204" pitchFamily="34" charset="0"/>
                        </a:rPr>
                        <a:t>Bio-chemical Oxygen Demand (BOD)</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500 – 600</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50</a:t>
                      </a:r>
                    </a:p>
                  </a:txBody>
                  <a:tcPr marL="30330" marR="30330" marT="30330" marB="30330" anchor="ctr"/>
                </a:tc>
                <a:extLst>
                  <a:ext uri="{0D108BD9-81ED-4DB2-BD59-A6C34878D82A}">
                    <a16:rowId xmlns:a16="http://schemas.microsoft.com/office/drawing/2014/main" val="1820187125"/>
                  </a:ext>
                </a:extLst>
              </a:tr>
              <a:tr h="457273">
                <a:tc>
                  <a:txBody>
                    <a:bodyPr/>
                    <a:lstStyle/>
                    <a:p>
                      <a:pPr lvl="0" fontAlgn="auto">
                        <a:lnSpc>
                          <a:spcPts val="2160"/>
                        </a:lnSpc>
                      </a:pPr>
                      <a:r>
                        <a:rPr lang="en-GB" sz="1600">
                          <a:latin typeface="Arial" panose="020B0604020202020204" pitchFamily="34" charset="0"/>
                          <a:cs typeface="Arial" panose="020B0604020202020204" pitchFamily="34" charset="0"/>
                        </a:rPr>
                        <a:t>Oil &amp; Grease</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40 – 60</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10</a:t>
                      </a:r>
                    </a:p>
                  </a:txBody>
                  <a:tcPr marL="30330" marR="30330" marT="30330" marB="30330" anchor="ctr"/>
                </a:tc>
                <a:extLst>
                  <a:ext uri="{0D108BD9-81ED-4DB2-BD59-A6C34878D82A}">
                    <a16:rowId xmlns:a16="http://schemas.microsoft.com/office/drawing/2014/main" val="218994235"/>
                  </a:ext>
                </a:extLst>
              </a:tr>
              <a:tr h="457273">
                <a:tc>
                  <a:txBody>
                    <a:bodyPr/>
                    <a:lstStyle/>
                    <a:p>
                      <a:pPr lvl="0" fontAlgn="auto">
                        <a:lnSpc>
                          <a:spcPts val="2160"/>
                        </a:lnSpc>
                      </a:pPr>
                      <a:r>
                        <a:rPr lang="en-GB" sz="1600">
                          <a:latin typeface="Arial" panose="020B0604020202020204" pitchFamily="34" charset="0"/>
                          <a:cs typeface="Arial" panose="020B0604020202020204" pitchFamily="34" charset="0"/>
                        </a:rPr>
                        <a:t>Surfactants</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10 – 40</a:t>
                      </a:r>
                    </a:p>
                  </a:txBody>
                  <a:tcPr marL="30330" marR="30330" marT="30330" marB="30330" anchor="ctr"/>
                </a:tc>
                <a:tc>
                  <a:txBody>
                    <a:bodyPr/>
                    <a:lstStyle/>
                    <a:p>
                      <a:pPr lvl="0" algn="ctr">
                        <a:lnSpc>
                          <a:spcPts val="2160"/>
                        </a:lnSpc>
                      </a:pP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0484386"/>
                  </a:ext>
                </a:extLst>
              </a:tr>
              <a:tr h="457273">
                <a:tc>
                  <a:txBody>
                    <a:bodyPr/>
                    <a:lstStyle/>
                    <a:p>
                      <a:pPr lvl="0" fontAlgn="auto">
                        <a:lnSpc>
                          <a:spcPts val="2160"/>
                        </a:lnSpc>
                      </a:pPr>
                      <a:r>
                        <a:rPr lang="en-GB" sz="1600">
                          <a:latin typeface="Arial" panose="020B0604020202020204" pitchFamily="34" charset="0"/>
                          <a:cs typeface="Arial" panose="020B0604020202020204" pitchFamily="34" charset="0"/>
                        </a:rPr>
                        <a:t>Sulfide as S</a:t>
                      </a:r>
                    </a:p>
                  </a:txBody>
                  <a:tcPr marL="30330" marR="30330" marT="30330" marB="30330" anchor="ctr"/>
                </a:tc>
                <a:tc>
                  <a:txBody>
                    <a:bodyPr/>
                    <a:lstStyle/>
                    <a:p>
                      <a:pPr lvl="0" algn="ctr" fontAlgn="auto">
                        <a:lnSpc>
                          <a:spcPts val="2160"/>
                        </a:lnSpc>
                      </a:pPr>
                      <a:r>
                        <a:rPr lang="en-GB" sz="1600">
                          <a:latin typeface="Arial" panose="020B0604020202020204" pitchFamily="34" charset="0"/>
                          <a:cs typeface="Arial" panose="020B0604020202020204" pitchFamily="34" charset="0"/>
                        </a:rPr>
                        <a:t>mg/l</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50 – 60</a:t>
                      </a:r>
                    </a:p>
                  </a:txBody>
                  <a:tcPr marL="30330" marR="30330" marT="30330" marB="30330" anchor="ctr"/>
                </a:tc>
                <a:tc>
                  <a:txBody>
                    <a:bodyPr/>
                    <a:lstStyle/>
                    <a:p>
                      <a:pPr lvl="0" algn="ctr" fontAlgn="auto">
                        <a:lnSpc>
                          <a:spcPts val="2160"/>
                        </a:lnSpc>
                      </a:pPr>
                      <a:r>
                        <a:rPr lang="en-GB" sz="1600" dirty="0">
                          <a:latin typeface="Arial" panose="020B0604020202020204" pitchFamily="34" charset="0"/>
                          <a:cs typeface="Arial" panose="020B0604020202020204" pitchFamily="34" charset="0"/>
                        </a:rPr>
                        <a:t>1</a:t>
                      </a:r>
                    </a:p>
                  </a:txBody>
                  <a:tcPr marL="30330" marR="30330" marT="30330" marB="30330" anchor="ctr"/>
                </a:tc>
                <a:extLst>
                  <a:ext uri="{0D108BD9-81ED-4DB2-BD59-A6C34878D82A}">
                    <a16:rowId xmlns:a16="http://schemas.microsoft.com/office/drawing/2014/main" val="4114270313"/>
                  </a:ext>
                </a:extLst>
              </a:tr>
            </a:tbl>
          </a:graphicData>
        </a:graphic>
      </p:graphicFrame>
      <p:sp>
        <p:nvSpPr>
          <p:cNvPr id="4" name="Rectangle 3">
            <a:extLst>
              <a:ext uri="{FF2B5EF4-FFF2-40B4-BE49-F238E27FC236}">
                <a16:creationId xmlns:a16="http://schemas.microsoft.com/office/drawing/2014/main" id="{8BF9A463-93D1-2D05-0F1B-4003E018F3C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5DF7F68-81C7-B0A1-E844-0958198EC42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ADF110B-DA97-1088-A1DC-52AE9B04AE28}"/>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99694D84-B06C-2960-D931-7724E24A2EB2}"/>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14</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7597993B-8335-3EAF-D2F4-2EA58E130BC1}"/>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9AEA13AE-AD22-C0C8-B4E5-86BC0C811423}"/>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448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9491345"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Typical characteristics of untreated textile effluent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5" name="Table 5">
            <a:extLst>
              <a:ext uri="{FF2B5EF4-FFF2-40B4-BE49-F238E27FC236}">
                <a16:creationId xmlns:a16="http://schemas.microsoft.com/office/drawing/2014/main" id="{7606270B-1F18-4CCD-B709-9186B22FEB98}"/>
              </a:ext>
            </a:extLst>
          </p:cNvPr>
          <p:cNvGraphicFramePr>
            <a:graphicFrameLocks noGrp="1"/>
          </p:cNvGraphicFramePr>
          <p:nvPr>
            <p:extLst>
              <p:ext uri="{D42A27DB-BD31-4B8C-83A1-F6EECF244321}">
                <p14:modId xmlns:p14="http://schemas.microsoft.com/office/powerpoint/2010/main" val="2810989627"/>
              </p:ext>
            </p:extLst>
          </p:nvPr>
        </p:nvGraphicFramePr>
        <p:xfrm>
          <a:off x="692779" y="1233901"/>
          <a:ext cx="11092820" cy="4755762"/>
        </p:xfrm>
        <a:graphic>
          <a:graphicData uri="http://schemas.openxmlformats.org/drawingml/2006/table">
            <a:tbl>
              <a:tblPr firstRow="1" bandRow="1">
                <a:effectLst/>
                <a:tableStyleId>{5C22544A-7EE6-4342-B048-85BDC9FD1C3A}</a:tableStyleId>
              </a:tblPr>
              <a:tblGrid>
                <a:gridCol w="2773205">
                  <a:extLst>
                    <a:ext uri="{9D8B030D-6E8A-4147-A177-3AD203B41FA5}">
                      <a16:colId xmlns:a16="http://schemas.microsoft.com/office/drawing/2014/main" val="1655710108"/>
                    </a:ext>
                  </a:extLst>
                </a:gridCol>
                <a:gridCol w="2773205">
                  <a:extLst>
                    <a:ext uri="{9D8B030D-6E8A-4147-A177-3AD203B41FA5}">
                      <a16:colId xmlns:a16="http://schemas.microsoft.com/office/drawing/2014/main" val="3097861242"/>
                    </a:ext>
                  </a:extLst>
                </a:gridCol>
                <a:gridCol w="2773205">
                  <a:extLst>
                    <a:ext uri="{9D8B030D-6E8A-4147-A177-3AD203B41FA5}">
                      <a16:colId xmlns:a16="http://schemas.microsoft.com/office/drawing/2014/main" val="2096474805"/>
                    </a:ext>
                  </a:extLst>
                </a:gridCol>
                <a:gridCol w="2773205">
                  <a:extLst>
                    <a:ext uri="{9D8B030D-6E8A-4147-A177-3AD203B41FA5}">
                      <a16:colId xmlns:a16="http://schemas.microsoft.com/office/drawing/2014/main" val="3261217650"/>
                    </a:ext>
                  </a:extLst>
                </a:gridCol>
              </a:tblGrid>
              <a:tr h="841010">
                <a:tc>
                  <a:txBody>
                    <a:bodyPr/>
                    <a:lstStyle/>
                    <a:p>
                      <a:pPr lvl="0" algn="ctr" fontAlgn="auto"/>
                      <a:r>
                        <a:rPr lang="en-GB" b="1" dirty="0">
                          <a:latin typeface="Arial" panose="020B0604020202020204" pitchFamily="34" charset="0"/>
                          <a:cs typeface="Arial" panose="020B0604020202020204" pitchFamily="34" charset="0"/>
                        </a:rPr>
                        <a:t>Parameter</a:t>
                      </a:r>
                      <a:endParaRPr lang="en-GB" dirty="0">
                        <a:latin typeface="Arial" panose="020B0604020202020204" pitchFamily="34" charset="0"/>
                        <a:cs typeface="Arial" panose="020B0604020202020204" pitchFamily="34" charset="0"/>
                      </a:endParaRPr>
                    </a:p>
                  </a:txBody>
                  <a:tcPr marL="76196" marR="76196" marT="76196" marB="76196" anchor="ctr">
                    <a:solidFill>
                      <a:srgbClr val="002060"/>
                    </a:solidFill>
                  </a:tcPr>
                </a:tc>
                <a:tc>
                  <a:txBody>
                    <a:bodyPr/>
                    <a:lstStyle/>
                    <a:p>
                      <a:pPr lvl="0" algn="ctr" fontAlgn="auto"/>
                      <a:r>
                        <a:rPr lang="en-GB" b="1" dirty="0">
                          <a:latin typeface="Arial" panose="020B0604020202020204" pitchFamily="34" charset="0"/>
                          <a:cs typeface="Arial" panose="020B0604020202020204" pitchFamily="34" charset="0"/>
                        </a:rPr>
                        <a:t>Effluent Discharged Water Standards/Limit (mg/l) </a:t>
                      </a:r>
                      <a:r>
                        <a:rPr lang="en-GB" b="1" baseline="30000" dirty="0">
                          <a:latin typeface="Arial" panose="020B0604020202020204" pitchFamily="34" charset="0"/>
                          <a:cs typeface="Arial" panose="020B0604020202020204" pitchFamily="34" charset="0"/>
                        </a:rPr>
                        <a:t>1</a:t>
                      </a:r>
                      <a:endParaRPr lang="en-GB" dirty="0">
                        <a:latin typeface="Arial" panose="020B0604020202020204" pitchFamily="34" charset="0"/>
                        <a:cs typeface="Arial" panose="020B0604020202020204" pitchFamily="34" charset="0"/>
                      </a:endParaRPr>
                    </a:p>
                  </a:txBody>
                  <a:tcPr marL="76196" marR="76196" marT="76196" marB="76196" anchor="ctr">
                    <a:solidFill>
                      <a:srgbClr val="002060"/>
                    </a:solidFill>
                  </a:tcPr>
                </a:tc>
                <a:tc>
                  <a:txBody>
                    <a:bodyPr/>
                    <a:lstStyle/>
                    <a:p>
                      <a:pPr lvl="0" algn="ctr" fontAlgn="auto"/>
                      <a:r>
                        <a:rPr lang="en-GB" b="1" dirty="0">
                          <a:latin typeface="Arial" panose="020B0604020202020204" pitchFamily="34" charset="0"/>
                          <a:cs typeface="Arial" panose="020B0604020202020204" pitchFamily="34" charset="0"/>
                        </a:rPr>
                        <a:t>Standard for Wet Processing ( (mg/l)) </a:t>
                      </a:r>
                      <a:r>
                        <a:rPr lang="en-GB" b="1" baseline="30000" dirty="0">
                          <a:latin typeface="Arial" panose="020B0604020202020204" pitchFamily="34" charset="0"/>
                          <a:cs typeface="Arial" panose="020B0604020202020204" pitchFamily="34" charset="0"/>
                        </a:rPr>
                        <a:t>2</a:t>
                      </a:r>
                      <a:endParaRPr lang="en-GB" dirty="0">
                        <a:latin typeface="Arial" panose="020B0604020202020204" pitchFamily="34" charset="0"/>
                        <a:cs typeface="Arial" panose="020B0604020202020204" pitchFamily="34" charset="0"/>
                      </a:endParaRPr>
                    </a:p>
                  </a:txBody>
                  <a:tcPr marL="76196" marR="76196" marT="76196" marB="76196" anchor="ctr">
                    <a:solidFill>
                      <a:srgbClr val="002060"/>
                    </a:solidFill>
                  </a:tcPr>
                </a:tc>
                <a:tc>
                  <a:txBody>
                    <a:bodyPr/>
                    <a:lstStyle/>
                    <a:p>
                      <a:pPr lvl="0" algn="ctr" fontAlgn="auto"/>
                      <a:r>
                        <a:rPr lang="en-GB" b="1" dirty="0">
                          <a:latin typeface="Arial" panose="020B0604020202020204" pitchFamily="34" charset="0"/>
                          <a:cs typeface="Arial" panose="020B0604020202020204" pitchFamily="34" charset="0"/>
                        </a:rPr>
                        <a:t>Avg. Discharge quality of Bangladeshi ETP’s (Biological Based) (mg/l) </a:t>
                      </a:r>
                      <a:r>
                        <a:rPr lang="en-GB" b="1" baseline="30000" dirty="0">
                          <a:latin typeface="Arial" panose="020B0604020202020204" pitchFamily="34" charset="0"/>
                          <a:cs typeface="Arial" panose="020B0604020202020204" pitchFamily="34" charset="0"/>
                        </a:rPr>
                        <a:t>3</a:t>
                      </a:r>
                      <a:r>
                        <a:rPr lang="en-GB" b="1"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txBody>
                  <a:tcPr marL="76196" marR="76196" marT="76196" marB="76196" anchor="ctr">
                    <a:solidFill>
                      <a:srgbClr val="002060"/>
                    </a:solidFill>
                  </a:tcPr>
                </a:tc>
                <a:extLst>
                  <a:ext uri="{0D108BD9-81ED-4DB2-BD59-A6C34878D82A}">
                    <a16:rowId xmlns:a16="http://schemas.microsoft.com/office/drawing/2014/main" val="904884926"/>
                  </a:ext>
                </a:extLst>
              </a:tr>
              <a:tr h="457273">
                <a:tc>
                  <a:txBody>
                    <a:bodyPr/>
                    <a:lstStyle/>
                    <a:p>
                      <a:pPr lvl="0" fontAlgn="auto"/>
                      <a:r>
                        <a:rPr lang="en-GB" dirty="0">
                          <a:latin typeface="Arial" panose="020B0604020202020204" pitchFamily="34" charset="0"/>
                          <a:cs typeface="Arial" panose="020B0604020202020204" pitchFamily="34" charset="0"/>
                        </a:rPr>
                        <a:t>Total Suspended Solid (TSS)</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100</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1</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15-50</a:t>
                      </a:r>
                    </a:p>
                  </a:txBody>
                  <a:tcPr marL="76196" marR="76196" marT="76196" marB="76196" anchor="ctr"/>
                </a:tc>
                <a:extLst>
                  <a:ext uri="{0D108BD9-81ED-4DB2-BD59-A6C34878D82A}">
                    <a16:rowId xmlns:a16="http://schemas.microsoft.com/office/drawing/2014/main" val="663259428"/>
                  </a:ext>
                </a:extLst>
              </a:tr>
              <a:tr h="582143">
                <a:tc>
                  <a:txBody>
                    <a:bodyPr/>
                    <a:lstStyle/>
                    <a:p>
                      <a:pPr lvl="0" fontAlgn="auto"/>
                      <a:r>
                        <a:rPr lang="en-GB">
                          <a:latin typeface="Arial" panose="020B0604020202020204" pitchFamily="34" charset="0"/>
                          <a:cs typeface="Arial" panose="020B0604020202020204" pitchFamily="34" charset="0"/>
                        </a:rPr>
                        <a:t>BOD5 20°C</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150*</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50</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30-50</a:t>
                      </a:r>
                    </a:p>
                  </a:txBody>
                  <a:tcPr marL="76196" marR="76196" marT="76196" marB="76196" anchor="ctr"/>
                </a:tc>
                <a:extLst>
                  <a:ext uri="{0D108BD9-81ED-4DB2-BD59-A6C34878D82A}">
                    <a16:rowId xmlns:a16="http://schemas.microsoft.com/office/drawing/2014/main" val="1360868894"/>
                  </a:ext>
                </a:extLst>
              </a:tr>
              <a:tr h="457273">
                <a:tc>
                  <a:txBody>
                    <a:bodyPr/>
                    <a:lstStyle/>
                    <a:p>
                      <a:pPr lvl="0" fontAlgn="auto"/>
                      <a:r>
                        <a:rPr lang="en-GB">
                          <a:latin typeface="Arial" panose="020B0604020202020204" pitchFamily="34" charset="0"/>
                          <a:cs typeface="Arial" panose="020B0604020202020204" pitchFamily="34" charset="0"/>
                        </a:rPr>
                        <a:t>COD</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200</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200</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100-150</a:t>
                      </a:r>
                    </a:p>
                  </a:txBody>
                  <a:tcPr marL="76196" marR="76196" marT="76196" marB="76196" anchor="ctr"/>
                </a:tc>
                <a:extLst>
                  <a:ext uri="{0D108BD9-81ED-4DB2-BD59-A6C34878D82A}">
                    <a16:rowId xmlns:a16="http://schemas.microsoft.com/office/drawing/2014/main" val="3150561303"/>
                  </a:ext>
                </a:extLst>
              </a:tr>
              <a:tr h="406669">
                <a:tc>
                  <a:txBody>
                    <a:bodyPr/>
                    <a:lstStyle/>
                    <a:p>
                      <a:pPr lvl="0" fontAlgn="auto"/>
                      <a:r>
                        <a:rPr lang="en-GB">
                          <a:latin typeface="Arial" panose="020B0604020202020204" pitchFamily="34" charset="0"/>
                          <a:cs typeface="Arial" panose="020B0604020202020204" pitchFamily="34" charset="0"/>
                        </a:rPr>
                        <a:t>DO</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4.5-8</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Not Permitted</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4-5</a:t>
                      </a:r>
                    </a:p>
                  </a:txBody>
                  <a:tcPr marL="76196" marR="76196" marT="76196" marB="76196" anchor="ctr"/>
                </a:tc>
                <a:extLst>
                  <a:ext uri="{0D108BD9-81ED-4DB2-BD59-A6C34878D82A}">
                    <a16:rowId xmlns:a16="http://schemas.microsoft.com/office/drawing/2014/main" val="3968030608"/>
                  </a:ext>
                </a:extLst>
              </a:tr>
              <a:tr h="424457">
                <a:tc>
                  <a:txBody>
                    <a:bodyPr/>
                    <a:lstStyle/>
                    <a:p>
                      <a:pPr lvl="0" fontAlgn="auto"/>
                      <a:r>
                        <a:rPr lang="en-GB">
                          <a:latin typeface="Arial" panose="020B0604020202020204" pitchFamily="34" charset="0"/>
                          <a:cs typeface="Arial" panose="020B0604020202020204" pitchFamily="34" charset="0"/>
                        </a:rPr>
                        <a:t>Oil &amp; Grease</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10</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1</a:t>
                      </a:r>
                    </a:p>
                  </a:txBody>
                  <a:tcPr marL="76196" marR="76196" marT="76196" marB="76196" anchor="ctr"/>
                </a:tc>
                <a:tc>
                  <a:txBody>
                    <a:bodyPr/>
                    <a:lstStyle/>
                    <a:p>
                      <a:pPr lvl="0" fontAlgn="auto"/>
                      <a:r>
                        <a:rPr lang="en-GB">
                          <a:latin typeface="Arial" panose="020B0604020202020204" pitchFamily="34" charset="0"/>
                          <a:cs typeface="Arial" panose="020B0604020202020204" pitchFamily="34" charset="0"/>
                        </a:rPr>
                        <a:t>1-3</a:t>
                      </a:r>
                    </a:p>
                  </a:txBody>
                  <a:tcPr marL="76196" marR="76196" marT="76196" marB="76196" anchor="ctr"/>
                </a:tc>
                <a:extLst>
                  <a:ext uri="{0D108BD9-81ED-4DB2-BD59-A6C34878D82A}">
                    <a16:rowId xmlns:a16="http://schemas.microsoft.com/office/drawing/2014/main" val="1923172596"/>
                  </a:ext>
                </a:extLst>
              </a:tr>
              <a:tr h="454945">
                <a:tc>
                  <a:txBody>
                    <a:bodyPr/>
                    <a:lstStyle/>
                    <a:p>
                      <a:pPr lvl="0" fontAlgn="auto"/>
                      <a:r>
                        <a:rPr lang="en-GB" b="1">
                          <a:latin typeface="Arial" panose="020B0604020202020204" pitchFamily="34" charset="0"/>
                          <a:cs typeface="Arial" panose="020B0604020202020204" pitchFamily="34" charset="0"/>
                        </a:rPr>
                        <a:t>Total Dissolved Solid</a:t>
                      </a:r>
                      <a:endParaRPr lang="en-GB">
                        <a:latin typeface="Arial" panose="020B0604020202020204" pitchFamily="34" charset="0"/>
                        <a:cs typeface="Arial" panose="020B0604020202020204" pitchFamily="34" charset="0"/>
                      </a:endParaRPr>
                    </a:p>
                  </a:txBody>
                  <a:tcPr marL="76196" marR="76196" marT="76196" marB="76196" anchor="ctr"/>
                </a:tc>
                <a:tc>
                  <a:txBody>
                    <a:bodyPr/>
                    <a:lstStyle/>
                    <a:p>
                      <a:pPr lvl="0" fontAlgn="auto"/>
                      <a:r>
                        <a:rPr lang="en-GB" b="1">
                          <a:latin typeface="Arial" panose="020B0604020202020204" pitchFamily="34" charset="0"/>
                          <a:cs typeface="Arial" panose="020B0604020202020204" pitchFamily="34" charset="0"/>
                        </a:rPr>
                        <a:t>2100</a:t>
                      </a:r>
                      <a:endParaRPr lang="en-GB">
                        <a:latin typeface="Arial" panose="020B0604020202020204" pitchFamily="34" charset="0"/>
                        <a:cs typeface="Arial" panose="020B0604020202020204" pitchFamily="34" charset="0"/>
                      </a:endParaRP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200</a:t>
                      </a:r>
                    </a:p>
                  </a:txBody>
                  <a:tcPr marL="76196" marR="76196" marT="76196" marB="76196" anchor="ctr"/>
                </a:tc>
                <a:tc>
                  <a:txBody>
                    <a:bodyPr/>
                    <a:lstStyle/>
                    <a:p>
                      <a:pPr lvl="0" fontAlgn="auto"/>
                      <a:r>
                        <a:rPr lang="en-GB" b="1" dirty="0">
                          <a:latin typeface="Arial" panose="020B0604020202020204" pitchFamily="34" charset="0"/>
                          <a:cs typeface="Arial" panose="020B0604020202020204" pitchFamily="34" charset="0"/>
                        </a:rPr>
                        <a:t>1500-2100</a:t>
                      </a:r>
                      <a:endParaRPr lang="en-GB" dirty="0">
                        <a:latin typeface="Arial" panose="020B0604020202020204" pitchFamily="34" charset="0"/>
                        <a:cs typeface="Arial" panose="020B0604020202020204" pitchFamily="34" charset="0"/>
                      </a:endParaRPr>
                    </a:p>
                  </a:txBody>
                  <a:tcPr marL="76196" marR="76196" marT="76196" marB="76196" anchor="ctr"/>
                </a:tc>
                <a:extLst>
                  <a:ext uri="{0D108BD9-81ED-4DB2-BD59-A6C34878D82A}">
                    <a16:rowId xmlns:a16="http://schemas.microsoft.com/office/drawing/2014/main" val="2291663694"/>
                  </a:ext>
                </a:extLst>
              </a:tr>
              <a:tr h="457273">
                <a:tc>
                  <a:txBody>
                    <a:bodyPr/>
                    <a:lstStyle/>
                    <a:p>
                      <a:pPr lvl="0" fontAlgn="auto"/>
                      <a:r>
                        <a:rPr lang="en-GB">
                          <a:latin typeface="Arial" panose="020B0604020202020204" pitchFamily="34" charset="0"/>
                          <a:cs typeface="Arial" panose="020B0604020202020204" pitchFamily="34" charset="0"/>
                        </a:rPr>
                        <a:t>pH</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6.5-9</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7-8</a:t>
                      </a:r>
                    </a:p>
                  </a:txBody>
                  <a:tcPr marL="76196" marR="76196" marT="76196" marB="76196" anchor="ctr"/>
                </a:tc>
                <a:tc>
                  <a:txBody>
                    <a:bodyPr/>
                    <a:lstStyle/>
                    <a:p>
                      <a:pPr lvl="0" fontAlgn="auto"/>
                      <a:r>
                        <a:rPr lang="en-GB" dirty="0">
                          <a:latin typeface="Arial" panose="020B0604020202020204" pitchFamily="34" charset="0"/>
                          <a:cs typeface="Arial" panose="020B0604020202020204" pitchFamily="34" charset="0"/>
                        </a:rPr>
                        <a:t>7-8</a:t>
                      </a:r>
                    </a:p>
                  </a:txBody>
                  <a:tcPr marL="76196" marR="76196" marT="76196" marB="76196" anchor="ctr"/>
                </a:tc>
                <a:extLst>
                  <a:ext uri="{0D108BD9-81ED-4DB2-BD59-A6C34878D82A}">
                    <a16:rowId xmlns:a16="http://schemas.microsoft.com/office/drawing/2014/main" val="2085053100"/>
                  </a:ext>
                </a:extLst>
              </a:tr>
            </a:tbl>
          </a:graphicData>
        </a:graphic>
      </p:graphicFrame>
      <p:sp>
        <p:nvSpPr>
          <p:cNvPr id="4" name="Rectangle 3">
            <a:extLst>
              <a:ext uri="{FF2B5EF4-FFF2-40B4-BE49-F238E27FC236}">
                <a16:creationId xmlns:a16="http://schemas.microsoft.com/office/drawing/2014/main" id="{ABD28DB4-7C85-1A77-7C5C-AE74EEAFDBC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24950-C209-BBC3-39FE-A49283629083}"/>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FEDFCFA-6DE3-9A5F-962F-CFDDE7122EAE}"/>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8A0AB1AF-CF94-1263-81F7-87892204526D}"/>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15</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45362A33-05AB-7126-955A-060A0A1ADB95}"/>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FFC1FCDA-CCF1-171A-1A8A-27B1171BCA0F}"/>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54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49" b="7849"/>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7449" y="-1"/>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700536" y="2567519"/>
            <a:ext cx="8799064" cy="646331"/>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Treatment techniques for heavy metals</a:t>
            </a:r>
          </a:p>
        </p:txBody>
      </p:sp>
      <p:sp>
        <p:nvSpPr>
          <p:cNvPr id="3" name="Rectangle 2">
            <a:extLst>
              <a:ext uri="{FF2B5EF4-FFF2-40B4-BE49-F238E27FC236}">
                <a16:creationId xmlns:a16="http://schemas.microsoft.com/office/drawing/2014/main" id="{7025C431-5E8A-D99A-DE44-8A3B382762AB}"/>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F2580E-29BD-3318-FDE7-714D06DB6546}"/>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3A8ECA6-0506-3628-62EB-1D728A4650F2}"/>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EF03243A-6E82-E697-341E-77CF17D6E28F}"/>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16</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0524347D-9D59-7B75-554A-7A54BC7DBC01}"/>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509B9931-BBC6-34E4-0388-8DFE8C8404A7}"/>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02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37141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Effluent treatment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FE15C268-256A-46E9-B737-2FA5586DF677}"/>
              </a:ext>
            </a:extLst>
          </p:cNvPr>
          <p:cNvSpPr txBox="1">
            <a:spLocks noGrp="1"/>
          </p:cNvSpPr>
          <p:nvPr>
            <p:ph idx="1"/>
          </p:nvPr>
        </p:nvSpPr>
        <p:spPr>
          <a:xfrm>
            <a:off x="3957297" y="1233900"/>
            <a:ext cx="7925141" cy="4660623"/>
          </a:xfrm>
        </p:spPr>
        <p:txBody>
          <a:bodyPr/>
          <a:lstStyle/>
          <a:p>
            <a:pPr lvl="0">
              <a:lnSpc>
                <a:spcPct val="100000"/>
              </a:lnSpc>
              <a:spcBef>
                <a:spcPts val="1200"/>
              </a:spcBef>
              <a:spcAft>
                <a:spcPts val="600"/>
              </a:spcAft>
            </a:pPr>
            <a:r>
              <a:rPr lang="en-US" sz="2667" b="1" dirty="0">
                <a:solidFill>
                  <a:srgbClr val="C00000"/>
                </a:solidFill>
                <a:latin typeface="Arial" panose="020B0604020202020204" pitchFamily="34" charset="0"/>
                <a:cs typeface="Arial" panose="020B0604020202020204" pitchFamily="34" charset="0"/>
              </a:rPr>
              <a:t>Inorganic contaminants – Heavy metals </a:t>
            </a:r>
          </a:p>
          <a:p>
            <a:pPr marL="380993" lvl="0" indent="-380993">
              <a:lnSpc>
                <a:spcPct val="100000"/>
              </a:lnSpc>
              <a:buClr>
                <a:srgbClr val="C00000"/>
              </a:buClr>
              <a:buSzPct val="100000"/>
              <a:buFont typeface="Wingdings" pitchFamily="2"/>
              <a:buChar char="§"/>
            </a:pPr>
            <a:r>
              <a:rPr lang="en-US" sz="2400" dirty="0">
                <a:latin typeface="Arial" panose="020B0604020202020204" pitchFamily="34" charset="0"/>
                <a:cs typeface="Arial" panose="020B0604020202020204" pitchFamily="34" charset="0"/>
              </a:rPr>
              <a:t>Vast variety of inorganic pollutants e.g. salts and heavy metals. most relevant in textile production</a:t>
            </a:r>
          </a:p>
          <a:p>
            <a:pPr marL="380993" lvl="0" indent="-380993">
              <a:lnSpc>
                <a:spcPct val="100000"/>
              </a:lnSpc>
              <a:buClr>
                <a:srgbClr val="C00000"/>
              </a:buClr>
              <a:buSzPct val="100000"/>
              <a:buFont typeface="Wingdings" pitchFamily="2"/>
              <a:buChar char="§"/>
            </a:pPr>
            <a:r>
              <a:rPr lang="en-US" sz="2400" dirty="0">
                <a:latin typeface="Arial" panose="020B0604020202020204" pitchFamily="34" charset="0"/>
                <a:cs typeface="Arial" panose="020B0604020202020204" pitchFamily="34" charset="0"/>
              </a:rPr>
              <a:t>Common treatment of </a:t>
            </a:r>
            <a:r>
              <a:rPr lang="en-US" sz="2400" b="1" dirty="0">
                <a:solidFill>
                  <a:srgbClr val="C00000"/>
                </a:solidFill>
                <a:latin typeface="Arial" panose="020B0604020202020204" pitchFamily="34" charset="0"/>
                <a:cs typeface="Arial" panose="020B0604020202020204" pitchFamily="34" charset="0"/>
              </a:rPr>
              <a:t>metals through precipitation</a:t>
            </a:r>
          </a:p>
          <a:p>
            <a:pPr marL="622285" lvl="1" indent="-380993">
              <a:lnSpc>
                <a:spcPct val="100000"/>
              </a:lnSpc>
              <a:buClr>
                <a:srgbClr val="C00000"/>
              </a:buClr>
              <a:buFont typeface="Symbol" pitchFamily="18"/>
              <a:buChar char="-"/>
            </a:pPr>
            <a:r>
              <a:rPr lang="en-US" sz="2133" dirty="0">
                <a:latin typeface="Arial" panose="020B0604020202020204" pitchFamily="34" charset="0"/>
                <a:cs typeface="Arial" panose="020B0604020202020204" pitchFamily="34" charset="0"/>
              </a:rPr>
              <a:t>Possible for most heavy metals as their insoluble salts (such as hydroxides) </a:t>
            </a:r>
          </a:p>
          <a:p>
            <a:pPr marL="622285" lvl="1" indent="-380993">
              <a:lnSpc>
                <a:spcPct val="100000"/>
              </a:lnSpc>
              <a:buClr>
                <a:srgbClr val="C00000"/>
              </a:buClr>
              <a:buFont typeface="Symbol" pitchFamily="18"/>
              <a:buChar char="-"/>
            </a:pPr>
            <a:r>
              <a:rPr lang="en-US" sz="2133" dirty="0">
                <a:latin typeface="Arial" panose="020B0604020202020204" pitchFamily="34" charset="0"/>
                <a:cs typeface="Arial" panose="020B0604020202020204" pitchFamily="34" charset="0"/>
              </a:rPr>
              <a:t>Precipitated by addition of lime and alum/ ferrous salts aided by polyelectrolytes. </a:t>
            </a:r>
          </a:p>
          <a:p>
            <a:pPr marL="622285" lvl="1" indent="-380993">
              <a:lnSpc>
                <a:spcPct val="100000"/>
              </a:lnSpc>
              <a:buClr>
                <a:srgbClr val="C00000"/>
              </a:buClr>
              <a:buFont typeface="Symbol" pitchFamily="18"/>
              <a:buChar char="-"/>
            </a:pPr>
            <a:r>
              <a:rPr lang="en-US" sz="2133" dirty="0">
                <a:latin typeface="Arial" panose="020B0604020202020204" pitchFamily="34" charset="0"/>
                <a:cs typeface="Arial" panose="020B0604020202020204" pitchFamily="34" charset="0"/>
              </a:rPr>
              <a:t>Disadvantage: Metals transferred from liquid effluent to sludge and posing sludge disposal problem </a:t>
            </a:r>
          </a:p>
          <a:p>
            <a:pPr marL="380993" lvl="0" indent="-380993">
              <a:lnSpc>
                <a:spcPct val="100000"/>
              </a:lnSpc>
              <a:buClr>
                <a:srgbClr val="C00000"/>
              </a:buClr>
              <a:buSzPct val="100000"/>
              <a:buFont typeface="Wingdings" pitchFamily="2"/>
              <a:buChar char="§"/>
            </a:pPr>
            <a:endParaRPr lang="en-US" sz="1867" dirty="0">
              <a:latin typeface="Arial" panose="020B0604020202020204" pitchFamily="34" charset="0"/>
              <a:cs typeface="Arial" panose="020B0604020202020204" pitchFamily="34" charset="0"/>
            </a:endParaRPr>
          </a:p>
        </p:txBody>
      </p:sp>
      <p:pic>
        <p:nvPicPr>
          <p:cNvPr id="19" name="Grafik 1">
            <a:extLst>
              <a:ext uri="{FF2B5EF4-FFF2-40B4-BE49-F238E27FC236}">
                <a16:creationId xmlns:a16="http://schemas.microsoft.com/office/drawing/2014/main" id="{3C9A14B3-4AFF-4160-8470-291D81FE52D8}"/>
              </a:ext>
            </a:extLst>
          </p:cNvPr>
          <p:cNvPicPr>
            <a:picLocks noChangeAspect="1"/>
          </p:cNvPicPr>
          <p:nvPr/>
        </p:nvPicPr>
        <p:blipFill>
          <a:blip r:embed="rId4"/>
          <a:stretch>
            <a:fillRect/>
          </a:stretch>
        </p:blipFill>
        <p:spPr>
          <a:xfrm>
            <a:off x="309562" y="2360153"/>
            <a:ext cx="3414058" cy="2316678"/>
          </a:xfrm>
          <a:prstGeom prst="rect">
            <a:avLst/>
          </a:prstGeom>
          <a:noFill/>
          <a:ln cap="flat">
            <a:noFill/>
          </a:ln>
        </p:spPr>
      </p:pic>
      <p:sp>
        <p:nvSpPr>
          <p:cNvPr id="4" name="Rectangle 3">
            <a:extLst>
              <a:ext uri="{FF2B5EF4-FFF2-40B4-BE49-F238E27FC236}">
                <a16:creationId xmlns:a16="http://schemas.microsoft.com/office/drawing/2014/main" id="{02130BF2-8D29-1BB9-B578-3C0650921026}"/>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70F79C5-0BB3-E506-7EB0-22256034D5C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C529990-0301-B386-C744-F6FABA40A5B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A06AACA5-071C-29BE-9FC2-A2CFF25B1E61}"/>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17</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8A2B9D7D-A195-A325-EB08-D9F6026F4923}"/>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ADE0102E-DF7B-B379-CE3C-44518ADC1B66}"/>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428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0"/>
            <a:ext cx="54032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Elimination of Heavy Metals</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6" name="Picture 3">
            <a:extLst>
              <a:ext uri="{FF2B5EF4-FFF2-40B4-BE49-F238E27FC236}">
                <a16:creationId xmlns:a16="http://schemas.microsoft.com/office/drawing/2014/main" id="{7FE8BB3B-C09D-40DA-B9DB-8C119C7442C5}"/>
              </a:ext>
            </a:extLst>
          </p:cNvPr>
          <p:cNvPicPr>
            <a:picLocks noChangeAspect="1"/>
          </p:cNvPicPr>
          <p:nvPr/>
        </p:nvPicPr>
        <p:blipFill>
          <a:blip r:embed="rId4"/>
          <a:srcRect/>
          <a:stretch>
            <a:fillRect/>
          </a:stretch>
        </p:blipFill>
        <p:spPr>
          <a:xfrm>
            <a:off x="3168446" y="1474940"/>
            <a:ext cx="6190387" cy="4405020"/>
          </a:xfrm>
          <a:prstGeom prst="rect">
            <a:avLst/>
          </a:prstGeom>
          <a:noFill/>
          <a:ln cap="flat">
            <a:noFill/>
          </a:ln>
        </p:spPr>
      </p:pic>
      <p:sp>
        <p:nvSpPr>
          <p:cNvPr id="17" name="TextBox 16">
            <a:extLst>
              <a:ext uri="{FF2B5EF4-FFF2-40B4-BE49-F238E27FC236}">
                <a16:creationId xmlns:a16="http://schemas.microsoft.com/office/drawing/2014/main" id="{CACDB175-2B71-46E5-88CE-CFD52A7C562B}"/>
              </a:ext>
            </a:extLst>
          </p:cNvPr>
          <p:cNvSpPr txBox="1"/>
          <p:nvPr/>
        </p:nvSpPr>
        <p:spPr>
          <a:xfrm>
            <a:off x="3168446" y="1353745"/>
            <a:ext cx="6096000" cy="369332"/>
          </a:xfrm>
          <a:prstGeom prst="rect">
            <a:avLst/>
          </a:prstGeom>
          <a:noFill/>
        </p:spPr>
        <p:txBody>
          <a:bodyPr wrap="square">
            <a:spAutoFit/>
          </a:bodyPr>
          <a:lstStyle/>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Arial" panose="020B0604020202020204" pitchFamily="34" charset="0"/>
                <a:cs typeface="Arial" panose="020B0604020202020204" pitchFamily="34" charset="0"/>
              </a:rPr>
              <a:t>Industrial waste water</a:t>
            </a:r>
          </a:p>
        </p:txBody>
      </p:sp>
      <p:sp>
        <p:nvSpPr>
          <p:cNvPr id="4" name="Rectangle 3">
            <a:extLst>
              <a:ext uri="{FF2B5EF4-FFF2-40B4-BE49-F238E27FC236}">
                <a16:creationId xmlns:a16="http://schemas.microsoft.com/office/drawing/2014/main" id="{E5C66B2C-5BC5-8824-E39F-F4F1BC33EA6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8757ECB-D981-8C39-21C2-57979B262195}"/>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02723AE-CB18-0807-4A94-7AA5816CDDEA}"/>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2C223353-E4B8-0FA8-C1C8-6BD02C75F8C9}"/>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18</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AB05FF4F-96FC-CE7F-798F-77C33D173F48}"/>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D27C71A2-E437-8EEA-36E1-65B3DCAC31E8}"/>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92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0"/>
            <a:ext cx="36252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Antimony removal</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D6E7DF9D-BEB7-4A64-B093-C8412C52AC73}"/>
              </a:ext>
            </a:extLst>
          </p:cNvPr>
          <p:cNvSpPr txBox="1">
            <a:spLocks/>
          </p:cNvSpPr>
          <p:nvPr/>
        </p:nvSpPr>
        <p:spPr>
          <a:xfrm>
            <a:off x="1639908" y="1374769"/>
            <a:ext cx="7559262" cy="4660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dirty="0">
                <a:solidFill>
                  <a:srgbClr val="333333"/>
                </a:solidFill>
                <a:latin typeface="Arial" panose="020B0604020202020204" pitchFamily="34" charset="0"/>
                <a:cs typeface="Arial" panose="020B0604020202020204" pitchFamily="34" charset="0"/>
              </a:rPr>
              <a:t>In fabrics, made of 100% polyester, Sb concentrations as much as 208 mg/kg were found. </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GB" sz="2000" dirty="0">
                <a:solidFill>
                  <a:srgbClr val="333333"/>
                </a:solidFill>
                <a:latin typeface="Arial" panose="020B0604020202020204" pitchFamily="34" charset="0"/>
                <a:cs typeface="Arial" panose="020B0604020202020204" pitchFamily="34" charset="0"/>
              </a:rPr>
              <a:t>During dyeing at high temperature, Sb leaches into the wastewater. Concentrations can reach as high as 175mg/L.</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GB" sz="2000" dirty="0">
                <a:solidFill>
                  <a:srgbClr val="333333"/>
                </a:solidFill>
                <a:latin typeface="Arial" panose="020B0604020202020204" pitchFamily="34" charset="0"/>
                <a:cs typeface="Arial" panose="020B0604020202020204" pitchFamily="34" charset="0"/>
              </a:rPr>
              <a:t>ZDHC recommendations for concentrations of Sb are 0.1, 0.05 to 0.01 mg/L (100, 50 and 10μg/L) as the supplier progresses from foundational and progressive to aspirational. Due to its toxicity, Sb needs to be removed from wastewater.</a:t>
            </a:r>
            <a:endParaRPr lang="de-DE" dirty="0">
              <a:latin typeface="Arial" panose="020B0604020202020204" pitchFamily="34" charset="0"/>
              <a:cs typeface="Arial" panose="020B0604020202020204" pitchFamily="34" charset="0"/>
            </a:endParaRPr>
          </a:p>
          <a:p>
            <a:endParaRPr lang="en-GB" sz="1800" dirty="0">
              <a:solidFill>
                <a:srgbClr val="333333"/>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06D52C0-53CA-90FC-351B-9208016EC35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A0CF8C3-810C-4784-318C-F3A32D300777}"/>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C31694A-EEF5-2409-0DC2-B7BC169C684A}"/>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20" name="Slide Number Placeholder 3">
            <a:extLst>
              <a:ext uri="{FF2B5EF4-FFF2-40B4-BE49-F238E27FC236}">
                <a16:creationId xmlns:a16="http://schemas.microsoft.com/office/drawing/2014/main" id="{80FE85D6-1451-80BA-133F-937BB98E088E}"/>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19</a:t>
            </a:fld>
            <a:endParaRPr lang="en-GB" dirty="0">
              <a:latin typeface="Arial" panose="020B0604020202020204" pitchFamily="34" charset="0"/>
              <a:cs typeface="Arial" panose="020B0604020202020204" pitchFamily="34" charset="0"/>
            </a:endParaRPr>
          </a:p>
        </p:txBody>
      </p:sp>
      <p:sp>
        <p:nvSpPr>
          <p:cNvPr id="21" name="Date Placeholder 1">
            <a:extLst>
              <a:ext uri="{FF2B5EF4-FFF2-40B4-BE49-F238E27FC236}">
                <a16:creationId xmlns:a16="http://schemas.microsoft.com/office/drawing/2014/main" id="{CD33277F-E424-7FAC-8B64-84B44AA71337}"/>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22" name="Footer Placeholder 2">
            <a:extLst>
              <a:ext uri="{FF2B5EF4-FFF2-40B4-BE49-F238E27FC236}">
                <a16:creationId xmlns:a16="http://schemas.microsoft.com/office/drawing/2014/main" id="{D28BB712-3DF9-7876-7CE3-8361E422137C}"/>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84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F1DFB466-F566-4A6A-968F-7375B767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652" b="23652"/>
          <a:stretch/>
        </p:blipFill>
        <p:spPr bwMode="auto">
          <a:xfrm>
            <a:off x="20" y="1282"/>
            <a:ext cx="12191980" cy="42659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2FE0FC4-1E61-4E20-B7FA-46B4BD12A63B}"/>
              </a:ext>
            </a:extLst>
          </p:cNvPr>
          <p:cNvSpPr/>
          <p:nvPr/>
        </p:nvSpPr>
        <p:spPr>
          <a:xfrm flipV="1">
            <a:off x="3898900" y="4171948"/>
            <a:ext cx="8293100" cy="190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1EBCF4-B91F-4E07-A84F-E688E23FE258}"/>
              </a:ext>
            </a:extLst>
          </p:cNvPr>
          <p:cNvSpPr txBox="1"/>
          <p:nvPr/>
        </p:nvSpPr>
        <p:spPr>
          <a:xfrm>
            <a:off x="701302" y="4835824"/>
            <a:ext cx="5050028" cy="369332"/>
          </a:xfrm>
          <a:prstGeom prst="rect">
            <a:avLst/>
          </a:prstGeom>
          <a:solidFill>
            <a:srgbClr val="002060"/>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GIZ FABRIC – Waste Management Course</a:t>
            </a:r>
          </a:p>
        </p:txBody>
      </p:sp>
      <p:sp>
        <p:nvSpPr>
          <p:cNvPr id="9" name="TextBox 8">
            <a:extLst>
              <a:ext uri="{FF2B5EF4-FFF2-40B4-BE49-F238E27FC236}">
                <a16:creationId xmlns:a16="http://schemas.microsoft.com/office/drawing/2014/main" id="{20C8B795-18B0-43C5-A7A7-A49FE858012D}"/>
              </a:ext>
            </a:extLst>
          </p:cNvPr>
          <p:cNvSpPr txBox="1"/>
          <p:nvPr/>
        </p:nvSpPr>
        <p:spPr>
          <a:xfrm>
            <a:off x="615057" y="5225344"/>
            <a:ext cx="10961886" cy="1200329"/>
          </a:xfrm>
          <a:prstGeom prst="rect">
            <a:avLst/>
          </a:prstGeom>
          <a:noFill/>
        </p:spPr>
        <p:txBody>
          <a:bodyPr wrap="square">
            <a:spAutoFit/>
          </a:bodyPr>
          <a:lstStyle/>
          <a:p>
            <a:pPr marL="3257550" indent="-3257550"/>
            <a:r>
              <a:rPr lang="en-US" sz="3600" b="0" dirty="0">
                <a:latin typeface="Arial" panose="020B0604020202020204" pitchFamily="34" charset="0"/>
                <a:cs typeface="Arial" panose="020B0604020202020204" pitchFamily="34" charset="0"/>
              </a:rPr>
              <a:t>Presentation 4: Hazardous materials in the effluent    and its treatment</a:t>
            </a:r>
            <a:endParaRPr lang="en-US" sz="3600" b="1" dirty="0">
              <a:latin typeface="Arial" panose="020B0604020202020204" pitchFamily="34" charset="0"/>
              <a:cs typeface="Arial" panose="020B0604020202020204" pitchFamily="34" charset="0"/>
            </a:endParaRPr>
          </a:p>
        </p:txBody>
      </p:sp>
      <p:pic>
        <p:nvPicPr>
          <p:cNvPr id="10" name="logo">
            <a:extLst>
              <a:ext uri="{FF2B5EF4-FFF2-40B4-BE49-F238E27FC236}">
                <a16:creationId xmlns:a16="http://schemas.microsoft.com/office/drawing/2014/main" id="{A26222B2-9FDB-4F46-A4CC-C2598F36BF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9840480" y="4608094"/>
            <a:ext cx="1650218" cy="455460"/>
          </a:xfrm>
          <a:prstGeom prst="rect">
            <a:avLst/>
          </a:prstGeom>
        </p:spPr>
      </p:pic>
      <p:pic>
        <p:nvPicPr>
          <p:cNvPr id="12" name="Picture 2">
            <a:extLst>
              <a:ext uri="{FF2B5EF4-FFF2-40B4-BE49-F238E27FC236}">
                <a16:creationId xmlns:a16="http://schemas.microsoft.com/office/drawing/2014/main" id="{0D1CD621-2BC4-492E-83B5-CCD9AC81F3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868" b="23791"/>
          <a:stretch/>
        </p:blipFill>
        <p:spPr bwMode="auto">
          <a:xfrm>
            <a:off x="20" y="6765666"/>
            <a:ext cx="12191980" cy="923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AAD923-317E-3681-76E2-3A0598EA42D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2769824-B36C-A479-E12C-B799770CDCD1}"/>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DE659AB-00BB-CA09-C534-38291F3C86C8}"/>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62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36252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Antimony removal</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D6E7DF9D-BEB7-4A64-B093-C8412C52AC73}"/>
              </a:ext>
            </a:extLst>
          </p:cNvPr>
          <p:cNvSpPr txBox="1">
            <a:spLocks/>
          </p:cNvSpPr>
          <p:nvPr/>
        </p:nvSpPr>
        <p:spPr>
          <a:xfrm>
            <a:off x="1727862" y="1341311"/>
            <a:ext cx="8196974" cy="4660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dirty="0">
                <a:solidFill>
                  <a:srgbClr val="333333"/>
                </a:solidFill>
                <a:latin typeface="Arial" panose="020B0604020202020204" pitchFamily="34" charset="0"/>
                <a:cs typeface="Arial" panose="020B0604020202020204" pitchFamily="34" charset="0"/>
              </a:rPr>
              <a:t>Sb exists in many valent forms from the trivalent (Sb3+) to the pentavalent form (Sb5+) which makes its removal more challenging. </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GB" sz="2000" dirty="0">
                <a:solidFill>
                  <a:srgbClr val="333333"/>
                </a:solidFill>
                <a:latin typeface="Arial" panose="020B0604020202020204" pitchFamily="34" charset="0"/>
                <a:cs typeface="Arial" panose="020B0604020202020204" pitchFamily="34" charset="0"/>
              </a:rPr>
              <a:t>The trivalent form is ten times more toxic than other forms. Methods recommended for its removal range from precipitation, ferric chloride coagulation/flocculation, ozone oxidation, membrane separation and adsorption. </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GB" sz="2000" dirty="0">
                <a:solidFill>
                  <a:srgbClr val="333333"/>
                </a:solidFill>
                <a:latin typeface="Arial" panose="020B0604020202020204" pitchFamily="34" charset="0"/>
                <a:cs typeface="Arial" panose="020B0604020202020204" pitchFamily="34" charset="0"/>
              </a:rPr>
              <a:t>Ferric chloride at dosages of 40 – 50mg/L at a low pH followed by microfiltration is a low-cost </a:t>
            </a:r>
            <a:r>
              <a:rPr lang="en-US" sz="2000" dirty="0">
                <a:solidFill>
                  <a:srgbClr val="333333"/>
                </a:solidFill>
                <a:latin typeface="Arial" panose="020B0604020202020204" pitchFamily="34" charset="0"/>
                <a:cs typeface="Arial" panose="020B0604020202020204" pitchFamily="34" charset="0"/>
              </a:rPr>
              <a:t>measure.</a:t>
            </a:r>
            <a:endParaRPr lang="de-DE"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388FF9-9C85-E12D-D74B-964D5E277EC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B744C72-2FCD-BF5B-3485-4D9E68D3C5D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C4505E5-68AC-2D22-990F-186C6C85FCD9}"/>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F319FE2B-9E44-809D-C018-7654578240E5}"/>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20</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0C0660B8-A85D-79C4-4832-BE5B37AB1A7B}"/>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8674D3D4-30CF-6ED7-8338-901AAF36C3CC}"/>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387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81" b="2581"/>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7449" y="-1"/>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1322836" y="2567519"/>
            <a:ext cx="8799064" cy="1200329"/>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Need to generate &amp; removal of excess sludge from biological treatment</a:t>
            </a:r>
          </a:p>
        </p:txBody>
      </p:sp>
      <p:sp>
        <p:nvSpPr>
          <p:cNvPr id="3" name="Rectangle 2">
            <a:extLst>
              <a:ext uri="{FF2B5EF4-FFF2-40B4-BE49-F238E27FC236}">
                <a16:creationId xmlns:a16="http://schemas.microsoft.com/office/drawing/2014/main" id="{5CECC8D0-1C01-9402-C5E8-71281DE031E3}"/>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BCB27B1-8B8C-B783-1BF7-1F060F77F8B5}"/>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C754CBE-5E98-5458-46EB-8C5D1F7AF05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BB6B274F-6966-C7A4-E531-7F7DE27B40A2}"/>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21</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D310ECB5-2BB9-75C0-56DB-923712A0C4E2}"/>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8DB7195E-BFD8-B3EE-DAD9-642A1E81AEDE}"/>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20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5134403"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Activated sludge process</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D6E7DF9D-BEB7-4A64-B093-C8412C52AC73}"/>
              </a:ext>
            </a:extLst>
          </p:cNvPr>
          <p:cNvSpPr txBox="1">
            <a:spLocks/>
          </p:cNvSpPr>
          <p:nvPr/>
        </p:nvSpPr>
        <p:spPr>
          <a:xfrm>
            <a:off x="3947080" y="1326231"/>
            <a:ext cx="7464746" cy="466062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solidFill>
                  <a:srgbClr val="333333"/>
                </a:solidFill>
                <a:latin typeface="Arial" panose="020B0604020202020204" pitchFamily="34" charset="0"/>
                <a:cs typeface="Arial" panose="020B0604020202020204" pitchFamily="34" charset="0"/>
              </a:rPr>
              <a:t>In activated sludge process wastewater containing organic matter is aerated in an aeration basin in which micro-organisms metabolize the suspended and soluble organic matter. </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US" sz="2000" dirty="0">
                <a:solidFill>
                  <a:srgbClr val="333333"/>
                </a:solidFill>
                <a:latin typeface="Arial" panose="020B0604020202020204" pitchFamily="34" charset="0"/>
                <a:cs typeface="Arial" panose="020B0604020202020204" pitchFamily="34" charset="0"/>
              </a:rPr>
              <a:t>Part of organic matter is synthesized into new cells and part is oxidized to CO2 and water to derive energy. </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US" sz="2000" dirty="0">
                <a:solidFill>
                  <a:srgbClr val="333333"/>
                </a:solidFill>
                <a:latin typeface="Arial" panose="020B0604020202020204" pitchFamily="34" charset="0"/>
                <a:cs typeface="Arial" panose="020B0604020202020204" pitchFamily="34" charset="0"/>
              </a:rPr>
              <a:t>In activated sludge systems the new cells formed in the reaction are removed from the liquid stream in the form of a flocculent sludge in settling tanks. </a:t>
            </a:r>
            <a:endParaRPr lang="de-DE" dirty="0">
              <a:solidFill>
                <a:srgbClr val="000000"/>
              </a:solidFill>
              <a:latin typeface="Arial" panose="020B0604020202020204" pitchFamily="34" charset="0"/>
              <a:cs typeface="Arial" panose="020B0604020202020204" pitchFamily="34" charset="0"/>
            </a:endParaRPr>
          </a:p>
          <a:p>
            <a:pPr>
              <a:lnSpc>
                <a:spcPct val="150000"/>
              </a:lnSpc>
            </a:pPr>
            <a:r>
              <a:rPr lang="en-US" sz="2000" dirty="0">
                <a:solidFill>
                  <a:srgbClr val="333333"/>
                </a:solidFill>
                <a:latin typeface="Arial" panose="020B0604020202020204" pitchFamily="34" charset="0"/>
                <a:cs typeface="Arial" panose="020B0604020202020204" pitchFamily="34" charset="0"/>
              </a:rPr>
              <a:t>A part of this settled biomass, described as  activated sludge is returned to the aeration tank and the remaining forms waste or excess sludge. </a:t>
            </a:r>
            <a:endParaRPr lang="de-DE" dirty="0">
              <a:latin typeface="Arial" panose="020B0604020202020204" pitchFamily="34" charset="0"/>
              <a:cs typeface="Arial" panose="020B0604020202020204" pitchFamily="34" charset="0"/>
            </a:endParaRPr>
          </a:p>
        </p:txBody>
      </p:sp>
      <p:pic>
        <p:nvPicPr>
          <p:cNvPr id="1026" name="Picture 2" descr="Activated Sludge Process Activated Sludge Wastewater Treatment Mechanism  and Procedure">
            <a:extLst>
              <a:ext uri="{FF2B5EF4-FFF2-40B4-BE49-F238E27FC236}">
                <a16:creationId xmlns:a16="http://schemas.microsoft.com/office/drawing/2014/main" id="{78060E73-A577-4432-87EB-764787C92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2372645"/>
            <a:ext cx="3084734" cy="23847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1179A5F-E1A0-95DA-7053-CC23BD18C22D}"/>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256A2F4-6632-A526-AB82-BDA2F7CB5F5D}"/>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EEC28B7-4C5C-DEDC-44A7-3C6C417BD03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2E2B2887-1C50-B356-16BD-55ACC04AA70F}"/>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22</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437A293C-642F-AB18-1EE6-1407B697784F}"/>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C3C27173-2633-C3C4-B1ED-A8A09BF4A55F}"/>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651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5081297"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Activated sludge process</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D6E7DF9D-BEB7-4A64-B093-C8412C52AC73}"/>
              </a:ext>
            </a:extLst>
          </p:cNvPr>
          <p:cNvSpPr txBox="1">
            <a:spLocks/>
          </p:cNvSpPr>
          <p:nvPr/>
        </p:nvSpPr>
        <p:spPr>
          <a:xfrm>
            <a:off x="4492467" y="1552970"/>
            <a:ext cx="7464746" cy="4660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solidFill>
                  <a:srgbClr val="333333"/>
                </a:solidFill>
                <a:latin typeface="Arial" panose="020B0604020202020204" pitchFamily="34" charset="0"/>
                <a:cs typeface="Arial" panose="020B0604020202020204" pitchFamily="34" charset="0"/>
              </a:rPr>
              <a:t>Activated sludge plant involves:</a:t>
            </a:r>
          </a:p>
          <a:p>
            <a:pPr marL="457200" indent="-457200">
              <a:lnSpc>
                <a:spcPct val="150000"/>
              </a:lnSpc>
              <a:buFont typeface="+mj-lt"/>
              <a:buAutoNum type="arabicPeriod"/>
            </a:pPr>
            <a:r>
              <a:rPr lang="en-US" sz="2000" dirty="0">
                <a:solidFill>
                  <a:srgbClr val="333333"/>
                </a:solidFill>
                <a:latin typeface="Arial" panose="020B0604020202020204" pitchFamily="34" charset="0"/>
                <a:cs typeface="Arial" panose="020B0604020202020204" pitchFamily="34" charset="0"/>
              </a:rPr>
              <a:t>wastewater aeration in the presence of a microbial suspension,</a:t>
            </a:r>
          </a:p>
          <a:p>
            <a:pPr marL="457200" indent="-457200">
              <a:lnSpc>
                <a:spcPct val="150000"/>
              </a:lnSpc>
              <a:buFont typeface="+mj-lt"/>
              <a:buAutoNum type="arabicPeriod"/>
            </a:pPr>
            <a:r>
              <a:rPr lang="en-US" sz="2000" dirty="0">
                <a:solidFill>
                  <a:srgbClr val="333333"/>
                </a:solidFill>
                <a:latin typeface="Arial" panose="020B0604020202020204" pitchFamily="34" charset="0"/>
                <a:cs typeface="Arial" panose="020B0604020202020204" pitchFamily="34" charset="0"/>
              </a:rPr>
              <a:t>solid-liquid separation following aeration,</a:t>
            </a:r>
          </a:p>
          <a:p>
            <a:pPr marL="457200" indent="-457200">
              <a:lnSpc>
                <a:spcPct val="150000"/>
              </a:lnSpc>
              <a:buFont typeface="+mj-lt"/>
              <a:buAutoNum type="arabicPeriod"/>
            </a:pPr>
            <a:r>
              <a:rPr lang="en-US" sz="2000" dirty="0">
                <a:solidFill>
                  <a:srgbClr val="333333"/>
                </a:solidFill>
                <a:latin typeface="Arial" panose="020B0604020202020204" pitchFamily="34" charset="0"/>
                <a:cs typeface="Arial" panose="020B0604020202020204" pitchFamily="34" charset="0"/>
              </a:rPr>
              <a:t>discharge of clarified effluent,</a:t>
            </a:r>
          </a:p>
          <a:p>
            <a:pPr marL="457200" indent="-457200">
              <a:lnSpc>
                <a:spcPct val="150000"/>
              </a:lnSpc>
              <a:buFont typeface="+mj-lt"/>
              <a:buAutoNum type="arabicPeriod"/>
            </a:pPr>
            <a:r>
              <a:rPr lang="en-US" sz="2000" dirty="0">
                <a:solidFill>
                  <a:srgbClr val="333333"/>
                </a:solidFill>
                <a:latin typeface="Arial" panose="020B0604020202020204" pitchFamily="34" charset="0"/>
                <a:cs typeface="Arial" panose="020B0604020202020204" pitchFamily="34" charset="0"/>
              </a:rPr>
              <a:t>wasting of excess biomass, and</a:t>
            </a:r>
          </a:p>
          <a:p>
            <a:pPr marL="457200" indent="-457200">
              <a:lnSpc>
                <a:spcPct val="150000"/>
              </a:lnSpc>
              <a:buFont typeface="+mj-lt"/>
              <a:buAutoNum type="arabicPeriod"/>
            </a:pPr>
            <a:r>
              <a:rPr lang="en-US" sz="2000" dirty="0">
                <a:solidFill>
                  <a:srgbClr val="333333"/>
                </a:solidFill>
                <a:latin typeface="Arial" panose="020B0604020202020204" pitchFamily="34" charset="0"/>
                <a:cs typeface="Arial" panose="020B0604020202020204" pitchFamily="34" charset="0"/>
              </a:rPr>
              <a:t>return of remaining biomass to the aeration tank.</a:t>
            </a:r>
          </a:p>
        </p:txBody>
      </p:sp>
      <p:pic>
        <p:nvPicPr>
          <p:cNvPr id="1026" name="Picture 2" descr="Activated Sludge Process Activated Sludge Wastewater Treatment Mechanism  and Procedure">
            <a:extLst>
              <a:ext uri="{FF2B5EF4-FFF2-40B4-BE49-F238E27FC236}">
                <a16:creationId xmlns:a16="http://schemas.microsoft.com/office/drawing/2014/main" id="{78060E73-A577-4432-87EB-764787C92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2372645"/>
            <a:ext cx="3084734" cy="23847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2FF0BD0-6A43-D3A0-2FA9-2A73D720F2A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6DC16E2-93F2-413C-995F-8E7A7F690B4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1527B73-0D0F-AA99-BE55-30F4B9AF3225}"/>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5AE34219-F95F-95D7-D783-E8D35DACEBAD}"/>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23</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59CBBC1C-A315-B280-A806-6EEDBDD93DE7}"/>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4BD2B3EA-4DE6-233C-8296-21A380319456}"/>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776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4" y="446900"/>
            <a:ext cx="73536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Schematic of activated sludge process</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9905B8A5-580F-4D95-B934-E340B6E67613}"/>
              </a:ext>
            </a:extLst>
          </p:cNvPr>
          <p:cNvPicPr>
            <a:picLocks noChangeAspect="1"/>
          </p:cNvPicPr>
          <p:nvPr/>
        </p:nvPicPr>
        <p:blipFill rotWithShape="1">
          <a:blip r:embed="rId4"/>
          <a:srcRect l="1" r="896"/>
          <a:stretch/>
        </p:blipFill>
        <p:spPr>
          <a:xfrm>
            <a:off x="2089213" y="1662876"/>
            <a:ext cx="8273988" cy="3799418"/>
          </a:xfrm>
          <a:prstGeom prst="rect">
            <a:avLst/>
          </a:prstGeom>
          <a:noFill/>
          <a:ln cap="flat">
            <a:noFill/>
          </a:ln>
        </p:spPr>
      </p:pic>
      <p:sp>
        <p:nvSpPr>
          <p:cNvPr id="16" name="TextBox 15">
            <a:extLst>
              <a:ext uri="{FF2B5EF4-FFF2-40B4-BE49-F238E27FC236}">
                <a16:creationId xmlns:a16="http://schemas.microsoft.com/office/drawing/2014/main" id="{3EA9B4BB-4646-4BD1-892D-214848E2F242}"/>
              </a:ext>
            </a:extLst>
          </p:cNvPr>
          <p:cNvSpPr txBox="1"/>
          <p:nvPr/>
        </p:nvSpPr>
        <p:spPr>
          <a:xfrm>
            <a:off x="735183" y="1130961"/>
            <a:ext cx="10606064" cy="646331"/>
          </a:xfrm>
          <a:prstGeom prst="rect">
            <a:avLst/>
          </a:prstGeom>
          <a:noFill/>
        </p:spPr>
        <p:txBody>
          <a:bodyPr wrap="square">
            <a:spAutoFit/>
          </a:bodyPr>
          <a:lstStyle/>
          <a:p>
            <a:pPr lvl="0"/>
            <a:r>
              <a:rPr lang="en-US" sz="1800" dirty="0" err="1">
                <a:solidFill>
                  <a:srgbClr val="333333"/>
                </a:solidFill>
                <a:latin typeface="Arial" panose="020B0604020202020204" pitchFamily="34" charset="0"/>
                <a:cs typeface="Arial" panose="020B0604020202020204" pitchFamily="34" charset="0"/>
              </a:rPr>
              <a:t>treatm</a:t>
            </a:r>
            <a:r>
              <a:rPr lang="en-GB" sz="1800" dirty="0">
                <a:solidFill>
                  <a:srgbClr val="333333"/>
                </a:solidFill>
                <a:latin typeface="Arial" panose="020B0604020202020204" pitchFamily="34" charset="0"/>
                <a:cs typeface="Arial" panose="020B0604020202020204" pitchFamily="34" charset="0"/>
              </a:rPr>
              <a:t>Source: Water Institute of Southern Africa (2002): “Handbook for the operation of waste water </a:t>
            </a:r>
            <a:r>
              <a:rPr lang="en-US" sz="1800" dirty="0">
                <a:solidFill>
                  <a:srgbClr val="333333"/>
                </a:solidFill>
                <a:latin typeface="Arial" panose="020B0604020202020204" pitchFamily="34" charset="0"/>
                <a:cs typeface="Arial" panose="020B0604020202020204" pitchFamily="34" charset="0"/>
              </a:rPr>
              <a:t>treatment </a:t>
            </a:r>
            <a:r>
              <a:rPr lang="en-US" sz="1800" dirty="0" err="1">
                <a:solidFill>
                  <a:srgbClr val="333333"/>
                </a:solidFill>
                <a:latin typeface="Arial" panose="020B0604020202020204" pitchFamily="34" charset="0"/>
                <a:cs typeface="Arial" panose="020B0604020202020204" pitchFamily="34" charset="0"/>
              </a:rPr>
              <a:t>plants”ent</a:t>
            </a:r>
            <a:r>
              <a:rPr lang="en-US" sz="1800" dirty="0">
                <a:solidFill>
                  <a:srgbClr val="333333"/>
                </a:solidFill>
                <a:latin typeface="Arial" panose="020B0604020202020204" pitchFamily="34" charset="0"/>
                <a:cs typeface="Arial" panose="020B0604020202020204" pitchFamily="34" charset="0"/>
              </a:rPr>
              <a:t> plants”</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D3B861D-5CFE-463C-9026-2B9D904E6674}"/>
              </a:ext>
            </a:extLst>
          </p:cNvPr>
          <p:cNvSpPr txBox="1"/>
          <p:nvPr/>
        </p:nvSpPr>
        <p:spPr>
          <a:xfrm>
            <a:off x="735183" y="5330616"/>
            <a:ext cx="4384675" cy="830997"/>
          </a:xfrm>
          <a:prstGeom prst="rect">
            <a:avLst/>
          </a:prstGeom>
          <a:noFill/>
        </p:spPr>
        <p:txBody>
          <a:bodyPr wrap="square">
            <a:sp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333333"/>
                </a:solidFill>
                <a:uFillTx/>
                <a:latin typeface="Arial" panose="020B0604020202020204" pitchFamily="34" charset="0"/>
                <a:cs typeface="Arial" panose="020B0604020202020204" pitchFamily="34" charset="0"/>
              </a:rPr>
              <a:t>Source: Water Institute of Southern Africa (2002): “</a:t>
            </a:r>
            <a:r>
              <a:rPr lang="en-GB" sz="1600" b="0" i="1" u="none" strike="noStrike" kern="1200" cap="none" spc="0" baseline="0" dirty="0">
                <a:solidFill>
                  <a:srgbClr val="333333"/>
                </a:solidFill>
                <a:uFillTx/>
                <a:latin typeface="Arial" panose="020B0604020202020204" pitchFamily="34" charset="0"/>
                <a:cs typeface="Arial" panose="020B0604020202020204" pitchFamily="34" charset="0"/>
              </a:rPr>
              <a:t>Handbook for the operation of waste water </a:t>
            </a:r>
            <a:r>
              <a:rPr lang="en-US" sz="1600" b="0" i="1" u="none" strike="noStrike" kern="1200" cap="none" spc="0" baseline="0" dirty="0">
                <a:solidFill>
                  <a:srgbClr val="333333"/>
                </a:solidFill>
                <a:uFillTx/>
                <a:latin typeface="Arial" panose="020B0604020202020204" pitchFamily="34" charset="0"/>
                <a:cs typeface="Arial" panose="020B0604020202020204" pitchFamily="34" charset="0"/>
              </a:rPr>
              <a:t>treatment plants</a:t>
            </a:r>
            <a:r>
              <a:rPr lang="en-US" sz="1600" b="0" i="0" u="none" strike="noStrike" kern="1200" cap="none" spc="0" baseline="0" dirty="0">
                <a:solidFill>
                  <a:srgbClr val="333333"/>
                </a:solidFill>
                <a:uFillTx/>
                <a:latin typeface="Arial" panose="020B0604020202020204" pitchFamily="34" charset="0"/>
                <a:cs typeface="Arial" panose="020B0604020202020204" pitchFamily="34" charset="0"/>
              </a:rPr>
              <a:t>”</a:t>
            </a:r>
            <a:endParaRPr lang="en-US" sz="1600" b="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A6042FC-6084-8CA5-2D7F-120EAAD2584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65B3FC3-2C4C-16B3-14C8-9ACF562D2C1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4F008CF-ECB2-E0E4-6767-70D94AC92A9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77A181B8-19E7-7258-7CEA-75956249D7E3}"/>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24</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2FC51666-2AE6-BF87-4C64-5C167E49442F}"/>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8" name="Footer Placeholder 2">
            <a:extLst>
              <a:ext uri="{FF2B5EF4-FFF2-40B4-BE49-F238E27FC236}">
                <a16:creationId xmlns:a16="http://schemas.microsoft.com/office/drawing/2014/main" id="{5FF322D1-8D76-CB08-D1CA-35CE8CFED30A}"/>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144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40316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Secondary treatment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1415987" y="1279875"/>
            <a:ext cx="9360026" cy="5076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dirty="0">
                <a:solidFill>
                  <a:srgbClr val="333333"/>
                </a:solidFill>
                <a:latin typeface="Arial" panose="020B0604020202020204" pitchFamily="34" charset="0"/>
                <a:cs typeface="Arial" panose="020B0604020202020204" pitchFamily="34" charset="0"/>
              </a:rPr>
              <a:t>For removal of organic pollutants, the most efficient process is biological treatment known as </a:t>
            </a:r>
            <a:r>
              <a:rPr lang="en-GB" sz="1800" i="1" dirty="0">
                <a:solidFill>
                  <a:srgbClr val="333333"/>
                </a:solidFill>
                <a:latin typeface="Arial" panose="020B0604020202020204" pitchFamily="34" charset="0"/>
                <a:cs typeface="Arial" panose="020B0604020202020204" pitchFamily="34" charset="0"/>
              </a:rPr>
              <a:t>Secondary treatment</a:t>
            </a:r>
            <a:r>
              <a:rPr lang="en-GB" sz="1800" dirty="0">
                <a:solidFill>
                  <a:srgbClr val="333333"/>
                </a:solidFill>
                <a:latin typeface="Arial" panose="020B0604020202020204" pitchFamily="34" charset="0"/>
                <a:cs typeface="Arial" panose="020B0604020202020204" pitchFamily="34" charset="0"/>
              </a:rPr>
              <a:t>. It primarily employs microbes naturally present in wastewater to break down organic contaminants. Some inorganic compounds like ammonia, cyanide, sulphide, sulphate and thiocyanate are also biologically degradable. Biological processes can be </a:t>
            </a:r>
            <a:r>
              <a:rPr lang="en-US" sz="1800" dirty="0">
                <a:solidFill>
                  <a:srgbClr val="333333"/>
                </a:solidFill>
                <a:latin typeface="Arial" panose="020B0604020202020204" pitchFamily="34" charset="0"/>
                <a:cs typeface="Arial" panose="020B0604020202020204" pitchFamily="34" charset="0"/>
              </a:rPr>
              <a:t>broadly classified as:</a:t>
            </a:r>
          </a:p>
          <a:p>
            <a:pPr marL="514350" indent="-514350">
              <a:lnSpc>
                <a:spcPct val="150000"/>
              </a:lnSpc>
              <a:buFont typeface="+mj-lt"/>
              <a:buAutoNum type="romanLcPeriod"/>
            </a:pPr>
            <a:r>
              <a:rPr lang="en-GB" sz="1800" dirty="0">
                <a:solidFill>
                  <a:srgbClr val="333333"/>
                </a:solidFill>
                <a:latin typeface="Arial" panose="020B0604020202020204" pitchFamily="34" charset="0"/>
                <a:cs typeface="Arial" panose="020B0604020202020204" pitchFamily="34" charset="0"/>
              </a:rPr>
              <a:t>Aerobic – microbes that require oxygen to grow</a:t>
            </a:r>
          </a:p>
          <a:p>
            <a:pPr marL="514350" indent="-514350">
              <a:lnSpc>
                <a:spcPct val="150000"/>
              </a:lnSpc>
              <a:buFont typeface="+mj-lt"/>
              <a:buAutoNum type="romanLcPeriod"/>
            </a:pPr>
            <a:r>
              <a:rPr lang="en-GB" sz="1800" dirty="0">
                <a:solidFill>
                  <a:srgbClr val="333333"/>
                </a:solidFill>
                <a:latin typeface="Arial" panose="020B0604020202020204" pitchFamily="34" charset="0"/>
                <a:cs typeface="Arial" panose="020B0604020202020204" pitchFamily="34" charset="0"/>
              </a:rPr>
              <a:t>Anaerobic – microbes that grow in the absence of oxygen but uses other compounds such as sulphate, phosphate or other organics present in the wastewater other than </a:t>
            </a:r>
            <a:r>
              <a:rPr lang="en-US" sz="1800" dirty="0">
                <a:solidFill>
                  <a:srgbClr val="333333"/>
                </a:solidFill>
                <a:latin typeface="Arial" panose="020B0604020202020204" pitchFamily="34" charset="0"/>
                <a:cs typeface="Arial" panose="020B0604020202020204" pitchFamily="34" charset="0"/>
              </a:rPr>
              <a:t>oxygen</a:t>
            </a:r>
          </a:p>
          <a:p>
            <a:pPr marL="514350" indent="-514350">
              <a:lnSpc>
                <a:spcPct val="150000"/>
              </a:lnSpc>
              <a:buFont typeface="+mj-lt"/>
              <a:buAutoNum type="romanLcPeriod"/>
            </a:pPr>
            <a:r>
              <a:rPr lang="en-GB" sz="1800" dirty="0">
                <a:solidFill>
                  <a:srgbClr val="333333"/>
                </a:solidFill>
                <a:latin typeface="Arial" panose="020B0604020202020204" pitchFamily="34" charset="0"/>
                <a:cs typeface="Arial" panose="020B0604020202020204" pitchFamily="34" charset="0"/>
              </a:rPr>
              <a:t>Facultative – microbes that can grow in the presence or absence of oxygen.</a:t>
            </a:r>
            <a:endParaRPr lang="en-US" sz="1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054EBBA-D62D-7874-8FD1-554928E3E960}"/>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B243B0-F31F-420C-CE5D-80549AB46F3B}"/>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FF6661A-D184-3DE6-D8CE-8D0846E0085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7D5B1064-1AF6-A019-2960-CF7A514046D4}"/>
              </a:ext>
            </a:extLst>
          </p:cNvPr>
          <p:cNvSpPr txBox="1">
            <a:spLocks/>
          </p:cNvSpPr>
          <p:nvPr/>
        </p:nvSpPr>
        <p:spPr>
          <a:xfrm>
            <a:off x="367487" y="6417474"/>
            <a:ext cx="450850" cy="92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60BA0E-20D0-4E7C-B286-26C960A6788F}" type="slidenum">
              <a:rPr lang="en-GB" smtClean="0">
                <a:latin typeface="Arial" panose="020B0604020202020204" pitchFamily="34" charset="0"/>
                <a:cs typeface="Arial" panose="020B0604020202020204" pitchFamily="34" charset="0"/>
              </a:rPr>
              <a:pPr/>
              <a:t>25</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B39D89E1-5A76-2DAF-CDA6-2D8AB52391CC}"/>
              </a:ext>
            </a:extLst>
          </p:cNvPr>
          <p:cNvSpPr txBox="1">
            <a:spLocks/>
          </p:cNvSpPr>
          <p:nvPr/>
        </p:nvSpPr>
        <p:spPr>
          <a:xfrm>
            <a:off x="1045667" y="6417473"/>
            <a:ext cx="1188483" cy="9233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40116A-3AD0-47B3-87B2-8783CDD88A10}" type="datetime1">
              <a:rPr lang="en-IN" smtClean="0">
                <a:latin typeface="Arial" panose="020B0604020202020204" pitchFamily="34" charset="0"/>
                <a:cs typeface="Arial" panose="020B0604020202020204" pitchFamily="34" charset="0"/>
              </a:rPr>
              <a:p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F24D1E30-C227-9BB7-68EB-DA07B1B076A5}"/>
              </a:ext>
            </a:extLst>
          </p:cNvPr>
          <p:cNvSpPr txBox="1">
            <a:spLocks/>
          </p:cNvSpPr>
          <p:nvPr/>
        </p:nvSpPr>
        <p:spPr>
          <a:xfrm>
            <a:off x="1969933" y="6417474"/>
            <a:ext cx="3255389" cy="923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75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6431921" cy="553998"/>
          </a:xfrm>
          <a:prstGeom prst="rect">
            <a:avLst/>
          </a:prstGeom>
          <a:solidFill>
            <a:srgbClr val="00769F"/>
          </a:solidFill>
        </p:spPr>
        <p:txBody>
          <a:bodyPr wrap="square" lIns="91440" tIns="45720" rIns="91440" bIns="45720" anchor="t">
            <a:spAutoFit/>
          </a:bodyPr>
          <a:lstStyle/>
          <a:p>
            <a:r>
              <a:rPr lang="en-US" sz="3000" b="1" dirty="0">
                <a:solidFill>
                  <a:schemeClr val="bg1"/>
                </a:solidFill>
                <a:latin typeface="Arial" panose="020B0604020202020204" pitchFamily="34" charset="0"/>
                <a:cs typeface="Arial" panose="020B0604020202020204" pitchFamily="34" charset="0"/>
              </a:rPr>
              <a:t>Treatment of azo dye wastewater</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1450423" y="2121861"/>
            <a:ext cx="9220202" cy="29946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rgbClr val="333333"/>
                </a:solidFill>
                <a:latin typeface="Arial" panose="020B0604020202020204" pitchFamily="34" charset="0"/>
                <a:cs typeface="Arial" panose="020B0604020202020204" pitchFamily="34" charset="0"/>
              </a:rPr>
              <a:t>Reactive azo dyes are not degraded by aerobic treatment, whilst anaerobic treatment is able to degrade reactive azo dyes to aromatic amines which are still toxic, and aerobic systems located downstream of an anaerobic plant are able to degrade them further. </a:t>
            </a:r>
            <a:endParaRPr lang="de-DE" sz="2400" dirty="0">
              <a:solidFill>
                <a:srgbClr val="000000"/>
              </a:solidFill>
              <a:latin typeface="Arial" panose="020B0604020202020204" pitchFamily="34" charset="0"/>
              <a:cs typeface="Arial" panose="020B0604020202020204" pitchFamily="34" charset="0"/>
            </a:endParaRPr>
          </a:p>
          <a:p>
            <a:pPr>
              <a:lnSpc>
                <a:spcPct val="100000"/>
              </a:lnSpc>
            </a:pPr>
            <a:r>
              <a:rPr lang="en-US" sz="2000" dirty="0">
                <a:solidFill>
                  <a:srgbClr val="333333"/>
                </a:solidFill>
                <a:latin typeface="Arial" panose="020B0604020202020204" pitchFamily="34" charset="0"/>
                <a:cs typeface="Arial" panose="020B0604020202020204" pitchFamily="34" charset="0"/>
              </a:rPr>
              <a:t>Therefore, the two together, where an anaerobic system is used followed by an aerobic system, produces the best results. </a:t>
            </a:r>
            <a:endParaRPr lang="de-DE" sz="2400" dirty="0">
              <a:solidFill>
                <a:srgbClr val="000000"/>
              </a:solidFill>
              <a:latin typeface="Arial" panose="020B0604020202020204" pitchFamily="34" charset="0"/>
              <a:cs typeface="Arial" panose="020B0604020202020204" pitchFamily="34" charset="0"/>
            </a:endParaRPr>
          </a:p>
          <a:p>
            <a:pPr>
              <a:lnSpc>
                <a:spcPct val="100000"/>
              </a:lnSpc>
            </a:pPr>
            <a:r>
              <a:rPr lang="en-US" sz="2000" dirty="0">
                <a:solidFill>
                  <a:srgbClr val="333333"/>
                </a:solidFill>
                <a:latin typeface="Arial" panose="020B0604020202020204" pitchFamily="34" charset="0"/>
                <a:cs typeface="Arial" panose="020B0604020202020204" pitchFamily="34" charset="0"/>
              </a:rPr>
              <a:t>In anaerobic systems if there is sufficient COD, then sufficient biogas can be produced to power a generator.</a:t>
            </a:r>
            <a:endParaRPr lang="de-DE"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6526927-15EE-9AC2-2D15-C632B3273BF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B8AB002-11A2-F070-59DA-FA6524150415}"/>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C203B5-2B63-0383-1307-6027DEBE6A3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9F32AA21-9C93-72CA-2881-CD67EF201CD0}"/>
              </a:ext>
            </a:extLst>
          </p:cNvPr>
          <p:cNvSpPr txBox="1">
            <a:spLocks/>
          </p:cNvSpPr>
          <p:nvPr/>
        </p:nvSpPr>
        <p:spPr>
          <a:xfrm>
            <a:off x="367487" y="6417474"/>
            <a:ext cx="450850" cy="92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60BA0E-20D0-4E7C-B286-26C960A6788F}" type="slidenum">
              <a:rPr lang="en-GB" smtClean="0">
                <a:latin typeface="Arial" panose="020B0604020202020204" pitchFamily="34" charset="0"/>
                <a:cs typeface="Arial" panose="020B0604020202020204" pitchFamily="34" charset="0"/>
              </a:rPr>
              <a:pPr/>
              <a:t>26</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7A470E35-897C-B7F1-4036-D9873BD8E311}"/>
              </a:ext>
            </a:extLst>
          </p:cNvPr>
          <p:cNvSpPr txBox="1">
            <a:spLocks/>
          </p:cNvSpPr>
          <p:nvPr/>
        </p:nvSpPr>
        <p:spPr>
          <a:xfrm>
            <a:off x="1045667" y="6417473"/>
            <a:ext cx="1188483" cy="9233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40116A-3AD0-47B3-87B2-8783CDD88A10}" type="datetime1">
              <a:rPr lang="en-IN" smtClean="0">
                <a:latin typeface="Arial" panose="020B0604020202020204" pitchFamily="34" charset="0"/>
                <a:cs typeface="Arial" panose="020B0604020202020204" pitchFamily="34" charset="0"/>
              </a:rPr>
              <a:p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9540031D-FB2B-204C-F8EB-269070C15E23}"/>
              </a:ext>
            </a:extLst>
          </p:cNvPr>
          <p:cNvSpPr txBox="1">
            <a:spLocks/>
          </p:cNvSpPr>
          <p:nvPr/>
        </p:nvSpPr>
        <p:spPr>
          <a:xfrm>
            <a:off x="1969933" y="6417474"/>
            <a:ext cx="3255389" cy="923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271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64319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Food to microorganism (F/M) ratio</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3974526" y="1764859"/>
            <a:ext cx="7684076" cy="4646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solidFill>
                  <a:srgbClr val="333333"/>
                </a:solidFill>
                <a:latin typeface="Arial" panose="020B0604020202020204" pitchFamily="34" charset="0"/>
                <a:cs typeface="Arial" panose="020B0604020202020204" pitchFamily="34" charset="0"/>
              </a:rPr>
              <a:t>Food to microorganism (F/M) ratio: </a:t>
            </a:r>
            <a:r>
              <a:rPr lang="en-US" sz="2000" dirty="0">
                <a:solidFill>
                  <a:srgbClr val="333333"/>
                </a:solidFill>
                <a:latin typeface="Arial" panose="020B0604020202020204" pitchFamily="34" charset="0"/>
                <a:cs typeface="Arial" panose="020B0604020202020204" pitchFamily="34" charset="0"/>
              </a:rPr>
              <a:t>A term for expressing the organic loading of an activated sludge process F/M is a critical factor in process design and operation, especially in determining the aeration basin volume. F/M range is about 0.5 – 1.5. For conventional plants, F/M of 0.2 – 0.5 is aimed for. In biological treatment plants operating at high F/M loads (0.8 – 1.5), the rate of treatment increases but at the cost of poor settleability of the sludge. </a:t>
            </a:r>
          </a:p>
          <a:p>
            <a:pPr marL="0" indent="0">
              <a:lnSpc>
                <a:spcPct val="100000"/>
              </a:lnSpc>
              <a:buNone/>
            </a:pPr>
            <a:r>
              <a:rPr lang="en-US" sz="2000" dirty="0">
                <a:solidFill>
                  <a:srgbClr val="333333"/>
                </a:solidFill>
                <a:latin typeface="Arial" panose="020B0604020202020204" pitchFamily="34" charset="0"/>
                <a:cs typeface="Arial" panose="020B0604020202020204" pitchFamily="34" charset="0"/>
              </a:rPr>
              <a:t>Processes operating at low F/M loads (0.05 – 0.2) are associated with slow BOD removal rates but with good sludge settling. However, the system can be easily upset by a spike load of organics.</a:t>
            </a:r>
          </a:p>
        </p:txBody>
      </p:sp>
      <p:pic>
        <p:nvPicPr>
          <p:cNvPr id="2050" name="Picture 2" descr="HOW TO CALCULATE FOOD-TO-MICROORGANISM RATIO | F-M RATIO">
            <a:extLst>
              <a:ext uri="{FF2B5EF4-FFF2-40B4-BE49-F238E27FC236}">
                <a16:creationId xmlns:a16="http://schemas.microsoft.com/office/drawing/2014/main" id="{00BBEC42-6F96-480D-B64F-12A7F0888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73" y="2447074"/>
            <a:ext cx="3313278" cy="24865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83E6DE-1DE9-6C0C-2230-825FE8C12C2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E1EE5F7-D0F2-EFAB-E6D2-63847CF37949}"/>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1FA1656-926C-69B0-0C7F-03CE196F7A22}"/>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64CAB5CC-9EE1-41B0-6029-D0A713ED637C}"/>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27</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B1A9944B-7A1E-9FBE-5C03-D46BAAAA1F34}"/>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91257582-2555-B534-FC44-8D65E1A0F59C}"/>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74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23171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Sludge age</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1639908" y="1519014"/>
            <a:ext cx="8880829" cy="4380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2200" b="1" dirty="0">
                <a:solidFill>
                  <a:srgbClr val="333333"/>
                </a:solidFill>
                <a:latin typeface="Arial" panose="020B0604020202020204" pitchFamily="34" charset="0"/>
                <a:cs typeface="Arial" panose="020B0604020202020204" pitchFamily="34" charset="0"/>
              </a:rPr>
              <a:t>Sludge age </a:t>
            </a:r>
            <a:r>
              <a:rPr lang="en-GB" sz="2200" dirty="0">
                <a:solidFill>
                  <a:srgbClr val="333333"/>
                </a:solidFill>
                <a:latin typeface="Arial" panose="020B0604020202020204" pitchFamily="34" charset="0"/>
                <a:cs typeface="Arial" panose="020B0604020202020204" pitchFamily="34" charset="0"/>
              </a:rPr>
              <a:t>is also known as </a:t>
            </a:r>
            <a:r>
              <a:rPr lang="en-GB" sz="2200" b="1" dirty="0">
                <a:solidFill>
                  <a:srgbClr val="333333"/>
                </a:solidFill>
                <a:latin typeface="Arial" panose="020B0604020202020204" pitchFamily="34" charset="0"/>
                <a:cs typeface="Arial" panose="020B0604020202020204" pitchFamily="34" charset="0"/>
              </a:rPr>
              <a:t>Mean Cell Residence Time (MCRT) </a:t>
            </a:r>
            <a:r>
              <a:rPr lang="en-GB" sz="2200" dirty="0">
                <a:solidFill>
                  <a:srgbClr val="333333"/>
                </a:solidFill>
                <a:latin typeface="Arial" panose="020B0604020202020204" pitchFamily="34" charset="0"/>
                <a:cs typeface="Arial" panose="020B0604020202020204" pitchFamily="34" charset="0"/>
              </a:rPr>
              <a:t>and </a:t>
            </a:r>
            <a:r>
              <a:rPr lang="en-GB" sz="2200" b="1" dirty="0">
                <a:solidFill>
                  <a:srgbClr val="333333"/>
                </a:solidFill>
                <a:latin typeface="Arial" panose="020B0604020202020204" pitchFamily="34" charset="0"/>
                <a:cs typeface="Arial" panose="020B0604020202020204" pitchFamily="34" charset="0"/>
              </a:rPr>
              <a:t>Solids</a:t>
            </a:r>
          </a:p>
          <a:p>
            <a:pPr marL="0" lvl="0" indent="0">
              <a:buNone/>
            </a:pPr>
            <a:r>
              <a:rPr lang="en-GB" sz="2200" b="1" dirty="0">
                <a:solidFill>
                  <a:srgbClr val="333333"/>
                </a:solidFill>
                <a:latin typeface="Arial" panose="020B0604020202020204" pitchFamily="34" charset="0"/>
                <a:cs typeface="Arial" panose="020B0604020202020204" pitchFamily="34" charset="0"/>
              </a:rPr>
              <a:t>Retention Time (SRT)</a:t>
            </a:r>
            <a:r>
              <a:rPr lang="en-GB" sz="2200" dirty="0">
                <a:solidFill>
                  <a:srgbClr val="333333"/>
                </a:solidFill>
                <a:latin typeface="Arial" panose="020B0604020202020204" pitchFamily="34" charset="0"/>
                <a:cs typeface="Arial" panose="020B0604020202020204" pitchFamily="34" charset="0"/>
              </a:rPr>
              <a:t>: is calculated as the total quantity of sludge in the aeration tank and clarifier divided by the daily sludge losses through waste activated sludge and effluent. Sludge age can vary from 0.5 to 75 days in low-growth rate systems. However, in conventional systems it is 3 – 15 days and in textile wastewater treatment plants 20 – 30 days. Sludge Age is an indication of F/M ratios. Shorter times are indicative of high F/M ratios and longer times are indicative of low F/M ratios. Sludge age is expressed as:</a:t>
            </a:r>
          </a:p>
          <a:p>
            <a:pPr marL="0" lvl="0" indent="0">
              <a:buNone/>
            </a:pPr>
            <a:r>
              <a:rPr lang="en-GB" sz="2200" dirty="0">
                <a:solidFill>
                  <a:srgbClr val="333333"/>
                </a:solidFill>
                <a:latin typeface="Arial" panose="020B0604020202020204" pitchFamily="34" charset="0"/>
                <a:cs typeface="Arial" panose="020B0604020202020204" pitchFamily="34" charset="0"/>
              </a:rPr>
              <a:t>Sludge age = Sludge mass in (Aeration tank + Clarifier) / daily sludge losses.</a:t>
            </a:r>
          </a:p>
          <a:p>
            <a:pPr lvl="0"/>
            <a:endParaRPr lang="en-US" sz="1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923CDE-84AD-D31D-2E41-027A71EEB87D}"/>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C1F8465-B048-B2F5-2B17-4C4A235E09B6}"/>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FEBA0F5-0A2B-9FF9-4739-4134C9EAFDA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5FB43872-07D7-0FA7-3912-763F39A928FC}"/>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28</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DC836E29-1FCC-60EE-7485-59AACB5EDBCC}"/>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A6948BC0-4C23-8BEE-2D10-BE3A20DB3CFE}"/>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35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5196048"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Sludge Volume Index (SVI)</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5317123" y="2540004"/>
            <a:ext cx="6341479" cy="3621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solidFill>
                  <a:srgbClr val="333333"/>
                </a:solidFill>
                <a:latin typeface="Arial" panose="020B0604020202020204" pitchFamily="34" charset="0"/>
                <a:cs typeface="Arial" panose="020B0604020202020204" pitchFamily="34" charset="0"/>
              </a:rPr>
              <a:t>Another useful indicator is the Sludge Volume Index (SVI). Sludge is poured to a 1L graduated cylinder and the percentage of settled sludge in 5 minute intervals is noted for 30 minutes.</a:t>
            </a:r>
          </a:p>
          <a:p>
            <a:pPr marL="0" lvl="0" indent="0">
              <a:buNone/>
            </a:pPr>
            <a:r>
              <a:rPr lang="en-US" sz="2000" dirty="0">
                <a:solidFill>
                  <a:srgbClr val="333333"/>
                </a:solidFill>
                <a:latin typeface="Arial" panose="020B0604020202020204" pitchFamily="34" charset="0"/>
                <a:cs typeface="Arial" panose="020B0604020202020204" pitchFamily="34" charset="0"/>
              </a:rPr>
              <a:t>SVI is expressed in mL/g. It is a reliable troubleshooting test. SVI values can vary from 30 to 400 mL/g. Values below 150 indicate good sludge settling and above this indicate sludge bulking.</a:t>
            </a:r>
          </a:p>
          <a:p>
            <a:pPr marL="0" lvl="0" indent="0">
              <a:buNone/>
            </a:pPr>
            <a:endParaRPr lang="en-US" sz="2000" b="1" dirty="0">
              <a:solidFill>
                <a:srgbClr val="333333"/>
              </a:solidFill>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E36C54E1-9A2E-4258-8ECA-88E9E7DF23E8}"/>
              </a:ext>
            </a:extLst>
          </p:cNvPr>
          <p:cNvPicPr>
            <a:picLocks noChangeAspect="1"/>
          </p:cNvPicPr>
          <p:nvPr/>
        </p:nvPicPr>
        <p:blipFill>
          <a:blip r:embed="rId4"/>
          <a:stretch>
            <a:fillRect/>
          </a:stretch>
        </p:blipFill>
        <p:spPr>
          <a:xfrm>
            <a:off x="818337" y="1146897"/>
            <a:ext cx="4152900" cy="5159593"/>
          </a:xfrm>
          <a:prstGeom prst="rect">
            <a:avLst/>
          </a:prstGeom>
          <a:noFill/>
          <a:ln cap="flat">
            <a:noFill/>
          </a:ln>
        </p:spPr>
      </p:pic>
      <p:sp>
        <p:nvSpPr>
          <p:cNvPr id="4" name="Rectangle 3">
            <a:extLst>
              <a:ext uri="{FF2B5EF4-FFF2-40B4-BE49-F238E27FC236}">
                <a16:creationId xmlns:a16="http://schemas.microsoft.com/office/drawing/2014/main" id="{FC7B33CA-E32D-1AAF-5986-9043EB9A38A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9FBB63B-A47B-60FA-46A7-FDBBABEC135A}"/>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EDC0CA1-0FC7-9C1D-BB62-FF74CBCC0E27}"/>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B9D6DD54-B785-76AE-44F5-D7242C9E8C71}"/>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29</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774F1902-38C1-BCFA-387D-073D667CEBB7}"/>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86ED49A0-E69C-5FD4-B06D-D507387296DA}"/>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9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1BB31FF-E94F-452F-9F30-87F7637B4C85}"/>
              </a:ext>
            </a:extLst>
          </p:cNvPr>
          <p:cNvCxnSpPr>
            <a:cxnSpLocks/>
          </p:cNvCxnSpPr>
          <p:nvPr/>
        </p:nvCxnSpPr>
        <p:spPr>
          <a:xfrm>
            <a:off x="4457676" y="1411554"/>
            <a:ext cx="0" cy="398542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B69CB9-8E10-44CA-8C17-021F133742EF}"/>
              </a:ext>
            </a:extLst>
          </p:cNvPr>
          <p:cNvSpPr txBox="1"/>
          <p:nvPr/>
        </p:nvSpPr>
        <p:spPr>
          <a:xfrm>
            <a:off x="4906165" y="1055809"/>
            <a:ext cx="6153976" cy="646331"/>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Sources of hazardous materials the general effluent, hazardous pollutants in garment washing effluent. </a:t>
            </a: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9" name="Oval 28">
            <a:extLst>
              <a:ext uri="{FF2B5EF4-FFF2-40B4-BE49-F238E27FC236}">
                <a16:creationId xmlns:a16="http://schemas.microsoft.com/office/drawing/2014/main" id="{E9498C54-267A-41D9-9918-7646FD167253}"/>
              </a:ext>
            </a:extLst>
          </p:cNvPr>
          <p:cNvSpPr/>
          <p:nvPr/>
        </p:nvSpPr>
        <p:spPr>
          <a:xfrm rot="9000000">
            <a:off x="4263185" y="1211725"/>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E3848EA4-83F3-4330-AD70-B65445BE12B2}"/>
              </a:ext>
            </a:extLst>
          </p:cNvPr>
          <p:cNvSpPr/>
          <p:nvPr/>
        </p:nvSpPr>
        <p:spPr>
          <a:xfrm rot="9000000">
            <a:off x="4263185" y="1867978"/>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D3B99721-5491-45D5-B16C-6022BD9849D8}"/>
              </a:ext>
            </a:extLst>
          </p:cNvPr>
          <p:cNvSpPr/>
          <p:nvPr/>
        </p:nvSpPr>
        <p:spPr>
          <a:xfrm rot="9000000">
            <a:off x="4263185" y="2524231"/>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85D11532-9298-4F42-B89D-1B2632A40937}"/>
              </a:ext>
            </a:extLst>
          </p:cNvPr>
          <p:cNvSpPr/>
          <p:nvPr/>
        </p:nvSpPr>
        <p:spPr>
          <a:xfrm rot="9000000">
            <a:off x="4263185" y="3180483"/>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A35D4226-DC70-4AAA-9F50-4F179BE89413}"/>
              </a:ext>
            </a:extLst>
          </p:cNvPr>
          <p:cNvSpPr/>
          <p:nvPr/>
        </p:nvSpPr>
        <p:spPr>
          <a:xfrm rot="9000000">
            <a:off x="4263185" y="3836736"/>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B9222CAE-768B-44B8-8800-2AFD679D34FF}"/>
              </a:ext>
            </a:extLst>
          </p:cNvPr>
          <p:cNvSpPr/>
          <p:nvPr/>
        </p:nvSpPr>
        <p:spPr>
          <a:xfrm rot="9000000">
            <a:off x="4263185" y="4492989"/>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282F3CE8-1C85-4B96-9611-AFD379F6F780}"/>
              </a:ext>
            </a:extLst>
          </p:cNvPr>
          <p:cNvSpPr/>
          <p:nvPr/>
        </p:nvSpPr>
        <p:spPr>
          <a:xfrm rot="9000000">
            <a:off x="4263184" y="5149242"/>
            <a:ext cx="414547" cy="414547"/>
          </a:xfrm>
          <a:prstGeom prst="ellipse">
            <a:avLst/>
          </a:prstGeom>
          <a:solidFill>
            <a:schemeClr val="bg1">
              <a:lumMod val="95000"/>
            </a:schemeClr>
          </a:solidFill>
          <a:ln w="38100"/>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4CAA887-A8DE-4BDF-A545-A40BD6F53313}"/>
              </a:ext>
            </a:extLst>
          </p:cNvPr>
          <p:cNvSpPr txBox="1"/>
          <p:nvPr/>
        </p:nvSpPr>
        <p:spPr>
          <a:xfrm>
            <a:off x="4906165" y="1890585"/>
            <a:ext cx="6153976" cy="369332"/>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Overview of textile waste water treatment techniques. </a:t>
            </a:r>
          </a:p>
        </p:txBody>
      </p:sp>
      <p:sp>
        <p:nvSpPr>
          <p:cNvPr id="55" name="TextBox 54">
            <a:extLst>
              <a:ext uri="{FF2B5EF4-FFF2-40B4-BE49-F238E27FC236}">
                <a16:creationId xmlns:a16="http://schemas.microsoft.com/office/drawing/2014/main" id="{5FBFE1E5-D1B3-4039-B2E2-C596E872AC92}"/>
              </a:ext>
            </a:extLst>
          </p:cNvPr>
          <p:cNvSpPr txBox="1"/>
          <p:nvPr/>
        </p:nvSpPr>
        <p:spPr>
          <a:xfrm>
            <a:off x="4906165" y="2402104"/>
            <a:ext cx="6153976" cy="646331"/>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Concentration of different pollutants including heavy metals, content Vs discharge standards.</a:t>
            </a:r>
          </a:p>
        </p:txBody>
      </p:sp>
      <p:sp>
        <p:nvSpPr>
          <p:cNvPr id="56" name="TextBox 55">
            <a:extLst>
              <a:ext uri="{FF2B5EF4-FFF2-40B4-BE49-F238E27FC236}">
                <a16:creationId xmlns:a16="http://schemas.microsoft.com/office/drawing/2014/main" id="{58292FB0-2809-4AC2-9634-6F79CE1A3278}"/>
              </a:ext>
            </a:extLst>
          </p:cNvPr>
          <p:cNvSpPr txBox="1"/>
          <p:nvPr/>
        </p:nvSpPr>
        <p:spPr>
          <a:xfrm>
            <a:off x="4906165" y="3191896"/>
            <a:ext cx="6153976" cy="369332"/>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Treatment techniques for heavy metals. </a:t>
            </a:r>
          </a:p>
        </p:txBody>
      </p:sp>
      <p:sp>
        <p:nvSpPr>
          <p:cNvPr id="57" name="TextBox 56">
            <a:extLst>
              <a:ext uri="{FF2B5EF4-FFF2-40B4-BE49-F238E27FC236}">
                <a16:creationId xmlns:a16="http://schemas.microsoft.com/office/drawing/2014/main" id="{8BD03BA1-803D-4AFF-9AC7-B497EC129F32}"/>
              </a:ext>
            </a:extLst>
          </p:cNvPr>
          <p:cNvSpPr txBox="1"/>
          <p:nvPr/>
        </p:nvSpPr>
        <p:spPr>
          <a:xfrm>
            <a:off x="4906165" y="3869398"/>
            <a:ext cx="6153976" cy="369332"/>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Chemical precipitation technique and chemicals used.</a:t>
            </a:r>
          </a:p>
        </p:txBody>
      </p:sp>
      <p:sp>
        <p:nvSpPr>
          <p:cNvPr id="58" name="TextBox 57">
            <a:extLst>
              <a:ext uri="{FF2B5EF4-FFF2-40B4-BE49-F238E27FC236}">
                <a16:creationId xmlns:a16="http://schemas.microsoft.com/office/drawing/2014/main" id="{D2E76209-5A1E-4481-8C1B-3B1969DF023F}"/>
              </a:ext>
            </a:extLst>
          </p:cNvPr>
          <p:cNvSpPr txBox="1"/>
          <p:nvPr/>
        </p:nvSpPr>
        <p:spPr>
          <a:xfrm>
            <a:off x="4906164" y="4514456"/>
            <a:ext cx="6980337" cy="646331"/>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Need to generate &amp; removal of excess sludge from biological treatment.</a:t>
            </a:r>
          </a:p>
        </p:txBody>
      </p:sp>
      <p:sp>
        <p:nvSpPr>
          <p:cNvPr id="59" name="TextBox 58">
            <a:extLst>
              <a:ext uri="{FF2B5EF4-FFF2-40B4-BE49-F238E27FC236}">
                <a16:creationId xmlns:a16="http://schemas.microsoft.com/office/drawing/2014/main" id="{478CB052-8232-4476-B5CE-D588AA90C21D}"/>
              </a:ext>
            </a:extLst>
          </p:cNvPr>
          <p:cNvSpPr txBox="1"/>
          <p:nvPr/>
        </p:nvSpPr>
        <p:spPr>
          <a:xfrm>
            <a:off x="4906165" y="5170709"/>
            <a:ext cx="6687374" cy="369332"/>
          </a:xfrm>
          <a:prstGeom prst="rect">
            <a:avLst/>
          </a:prstGeom>
          <a:noFill/>
        </p:spPr>
        <p:txBody>
          <a:bodyPr wrap="square">
            <a:spAutoFit/>
          </a:bodyPr>
          <a:lstStyle/>
          <a:p>
            <a:pPr lvl="0">
              <a:lnSpc>
                <a:spcPct val="100000"/>
              </a:lnSpc>
            </a:pPr>
            <a:r>
              <a:rPr lang="en-US" b="1" dirty="0">
                <a:solidFill>
                  <a:srgbClr val="002060"/>
                </a:solidFill>
                <a:latin typeface="Arial" panose="020B0604020202020204" pitchFamily="34" charset="0"/>
                <a:cs typeface="Arial" panose="020B0604020202020204" pitchFamily="34" charset="0"/>
              </a:rPr>
              <a:t>Sludge characteristics from different type of ETPs.</a:t>
            </a:r>
          </a:p>
        </p:txBody>
      </p:sp>
      <p:sp>
        <p:nvSpPr>
          <p:cNvPr id="2" name="Rectangle 1">
            <a:extLst>
              <a:ext uri="{FF2B5EF4-FFF2-40B4-BE49-F238E27FC236}">
                <a16:creationId xmlns:a16="http://schemas.microsoft.com/office/drawing/2014/main" id="{0048A093-EC7E-7BC4-4DBE-FBA58AC47E9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31E094C-4B92-709A-3346-166DE6DB01D2}"/>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C67B6D8-8FC4-45C0-6310-692EE83EE53C}"/>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8" name="Slide Number Placeholder 3">
            <a:extLst>
              <a:ext uri="{FF2B5EF4-FFF2-40B4-BE49-F238E27FC236}">
                <a16:creationId xmlns:a16="http://schemas.microsoft.com/office/drawing/2014/main" id="{184EB753-44BB-CC8A-60C6-7DB38975185F}"/>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a:t>
            </a:fld>
            <a:endParaRPr lang="en-GB" dirty="0">
              <a:latin typeface="Arial" panose="020B0604020202020204" pitchFamily="34" charset="0"/>
              <a:cs typeface="Arial" panose="020B0604020202020204" pitchFamily="34" charset="0"/>
            </a:endParaRPr>
          </a:p>
        </p:txBody>
      </p:sp>
      <p:sp>
        <p:nvSpPr>
          <p:cNvPr id="9" name="Date Placeholder 1">
            <a:extLst>
              <a:ext uri="{FF2B5EF4-FFF2-40B4-BE49-F238E27FC236}">
                <a16:creationId xmlns:a16="http://schemas.microsoft.com/office/drawing/2014/main" id="{7ABA9DF4-8876-6F74-CE38-74B991FC580E}"/>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0" name="Footer Placeholder 2">
            <a:extLst>
              <a:ext uri="{FF2B5EF4-FFF2-40B4-BE49-F238E27FC236}">
                <a16:creationId xmlns:a16="http://schemas.microsoft.com/office/drawing/2014/main" id="{BA0CCDA6-309B-1072-DE10-FD513D2F946B}"/>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2396EAE-822E-031E-7CC5-5BCB3585CBF8}"/>
              </a:ext>
            </a:extLst>
          </p:cNvPr>
          <p:cNvGrpSpPr/>
          <p:nvPr/>
        </p:nvGrpSpPr>
        <p:grpSpPr>
          <a:xfrm>
            <a:off x="1511565" y="2075251"/>
            <a:ext cx="1814578" cy="2503651"/>
            <a:chOff x="2187566" y="1739547"/>
            <a:chExt cx="1814578" cy="2503651"/>
          </a:xfrm>
        </p:grpSpPr>
        <p:sp>
          <p:nvSpPr>
            <p:cNvPr id="11" name="TextBox 10">
              <a:extLst>
                <a:ext uri="{FF2B5EF4-FFF2-40B4-BE49-F238E27FC236}">
                  <a16:creationId xmlns:a16="http://schemas.microsoft.com/office/drawing/2014/main" id="{AE5828E4-9022-F1BA-0699-2966F9E90998}"/>
                </a:ext>
              </a:extLst>
            </p:cNvPr>
            <p:cNvSpPr txBox="1"/>
            <p:nvPr/>
          </p:nvSpPr>
          <p:spPr>
            <a:xfrm>
              <a:off x="2297134" y="3781533"/>
              <a:ext cx="1595441" cy="461665"/>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Contents</a:t>
              </a:r>
            </a:p>
          </p:txBody>
        </p:sp>
        <p:pic>
          <p:nvPicPr>
            <p:cNvPr id="12" name="Picture 2" descr="Tools for Project Monitoring and Control">
              <a:extLst>
                <a:ext uri="{FF2B5EF4-FFF2-40B4-BE49-F238E27FC236}">
                  <a16:creationId xmlns:a16="http://schemas.microsoft.com/office/drawing/2014/main" id="{50AD92FB-F5B3-C94C-6B02-92C971D18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98" r="22002"/>
            <a:stretch/>
          </p:blipFill>
          <p:spPr bwMode="auto">
            <a:xfrm>
              <a:off x="2187566" y="1739547"/>
              <a:ext cx="1814578" cy="19737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2942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07" r="3907"/>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3724" y="-1"/>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1322836" y="2567519"/>
            <a:ext cx="7656064" cy="1200329"/>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Chemical precipitation technique and chemicals used</a:t>
            </a:r>
          </a:p>
        </p:txBody>
      </p:sp>
      <p:sp>
        <p:nvSpPr>
          <p:cNvPr id="3" name="Rectangle 2">
            <a:extLst>
              <a:ext uri="{FF2B5EF4-FFF2-40B4-BE49-F238E27FC236}">
                <a16:creationId xmlns:a16="http://schemas.microsoft.com/office/drawing/2014/main" id="{FE0EFD49-8494-3659-2ABF-F9D76791C849}"/>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1729CB-D01D-D37F-4818-A99CF3222427}"/>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A37AF9-AAC9-DC57-9FF2-9C6C8D5D1E38}"/>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B4803CD3-EA6B-B6F5-AEE6-D1630E771283}"/>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30</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E9CDB25E-C513-360D-DCE4-65D7E88FF56C}"/>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7DBC6C81-96C9-7428-AAFC-6BC3C67EA47B}"/>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928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5134403"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Organic pollution removal</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5084250" y="1326230"/>
            <a:ext cx="6739450" cy="45537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Aft>
                <a:spcPts val="800"/>
              </a:spcAft>
              <a:buNone/>
            </a:pPr>
            <a:r>
              <a:rPr lang="en-US" sz="2667" b="1" dirty="0">
                <a:solidFill>
                  <a:srgbClr val="C00000"/>
                </a:solidFill>
                <a:latin typeface="Arial" panose="020B0604020202020204" pitchFamily="34" charset="0"/>
                <a:cs typeface="Arial" panose="020B0604020202020204" pitchFamily="34" charset="0"/>
              </a:rPr>
              <a:t>Chemical precipitation</a:t>
            </a:r>
          </a:p>
          <a:p>
            <a:pPr marL="0" lvl="0" indent="0">
              <a:lnSpc>
                <a:spcPct val="100000"/>
              </a:lnSpc>
              <a:spcAft>
                <a:spcPts val="800"/>
              </a:spcAft>
              <a:buNone/>
            </a:pPr>
            <a:r>
              <a:rPr lang="en-US" sz="2667" dirty="0">
                <a:latin typeface="Arial" panose="020B0604020202020204" pitchFamily="34" charset="0"/>
                <a:cs typeface="Arial" panose="020B0604020202020204" pitchFamily="34" charset="0"/>
              </a:rPr>
              <a:t>Basic concept </a:t>
            </a:r>
          </a:p>
          <a:p>
            <a:pPr marL="622285" lvl="1" indent="-380993">
              <a:lnSpc>
                <a:spcPct val="100000"/>
              </a:lnSpc>
              <a:spcAft>
                <a:spcPts val="800"/>
              </a:spcAft>
              <a:buClr>
                <a:srgbClr val="C00000"/>
              </a:buClr>
            </a:pPr>
            <a:r>
              <a:rPr lang="en-US" sz="2667" dirty="0">
                <a:latin typeface="Arial" panose="020B0604020202020204" pitchFamily="34" charset="0"/>
                <a:cs typeface="Arial" panose="020B0604020202020204" pitchFamily="34" charset="0"/>
              </a:rPr>
              <a:t>Coagulated colloidal particles very small.</a:t>
            </a:r>
          </a:p>
          <a:p>
            <a:pPr marL="622285" lvl="1" indent="-380993">
              <a:lnSpc>
                <a:spcPct val="100000"/>
              </a:lnSpc>
              <a:spcAft>
                <a:spcPts val="800"/>
              </a:spcAft>
              <a:buClr>
                <a:srgbClr val="C00000"/>
              </a:buClr>
            </a:pPr>
            <a:r>
              <a:rPr lang="en-US" sz="2667" dirty="0">
                <a:latin typeface="Arial" panose="020B0604020202020204" pitchFamily="34" charset="0"/>
                <a:cs typeface="Arial" panose="020B0604020202020204" pitchFamily="34" charset="0"/>
              </a:rPr>
              <a:t>Combination of particles through flocculation to bigger flocs amenable to settling/flotation.</a:t>
            </a:r>
          </a:p>
          <a:p>
            <a:pPr marL="622285" lvl="1" indent="-380993">
              <a:lnSpc>
                <a:spcPct val="100000"/>
              </a:lnSpc>
              <a:spcAft>
                <a:spcPts val="800"/>
              </a:spcAft>
              <a:buClr>
                <a:srgbClr val="C00000"/>
              </a:buClr>
            </a:pPr>
            <a:r>
              <a:rPr lang="en-US" sz="2667" dirty="0">
                <a:latin typeface="Arial" panose="020B0604020202020204" pitchFamily="34" charset="0"/>
                <a:cs typeface="Arial" panose="020B0604020202020204" pitchFamily="34" charset="0"/>
              </a:rPr>
              <a:t>Solids separation through sedimentation as well as dissolved air flotation &amp; filtrations</a:t>
            </a:r>
          </a:p>
          <a:p>
            <a:pPr lvl="0">
              <a:lnSpc>
                <a:spcPct val="100000"/>
              </a:lnSpc>
              <a:spcBef>
                <a:spcPts val="1200"/>
              </a:spcBef>
              <a:spcAft>
                <a:spcPts val="600"/>
              </a:spcAft>
            </a:pPr>
            <a:endParaRPr lang="en-US" sz="2000" dirty="0">
              <a:latin typeface="Arial" panose="020B0604020202020204" pitchFamily="34" charset="0"/>
              <a:cs typeface="Arial" panose="020B0604020202020204" pitchFamily="34" charset="0"/>
            </a:endParaRPr>
          </a:p>
        </p:txBody>
      </p:sp>
      <p:pic>
        <p:nvPicPr>
          <p:cNvPr id="16" name="Picture 1">
            <a:extLst>
              <a:ext uri="{FF2B5EF4-FFF2-40B4-BE49-F238E27FC236}">
                <a16:creationId xmlns:a16="http://schemas.microsoft.com/office/drawing/2014/main" id="{6864CF8B-61BF-4A66-B3DD-B76A0D702481}"/>
              </a:ext>
            </a:extLst>
          </p:cNvPr>
          <p:cNvPicPr>
            <a:picLocks noChangeAspect="1"/>
          </p:cNvPicPr>
          <p:nvPr/>
        </p:nvPicPr>
        <p:blipFill>
          <a:blip r:embed="rId4"/>
          <a:srcRect t="21739"/>
          <a:stretch>
            <a:fillRect/>
          </a:stretch>
        </p:blipFill>
        <p:spPr>
          <a:xfrm>
            <a:off x="807079" y="2510076"/>
            <a:ext cx="3975956" cy="2709901"/>
          </a:xfrm>
          <a:prstGeom prst="rect">
            <a:avLst/>
          </a:prstGeom>
          <a:noFill/>
          <a:ln cap="flat">
            <a:noFill/>
          </a:ln>
        </p:spPr>
      </p:pic>
      <p:sp>
        <p:nvSpPr>
          <p:cNvPr id="4" name="Rectangle 3">
            <a:extLst>
              <a:ext uri="{FF2B5EF4-FFF2-40B4-BE49-F238E27FC236}">
                <a16:creationId xmlns:a16="http://schemas.microsoft.com/office/drawing/2014/main" id="{6C22F37E-2E7E-EC63-8B35-35476786FA7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460724F-9F18-BDBA-D963-017785FAF69B}"/>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BB9C865-7574-5854-267E-146D9C2BB42D}"/>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B843A6E3-4675-9D5D-0138-0ACD0E4B9F50}"/>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31</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0A24B2A2-116F-64FB-F618-7C1C1925228C}"/>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4EDEE3CA-F290-C1AB-B5A5-5D6AD43A7292}"/>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89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48965"/>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60473"/>
            <a:ext cx="5196048"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Organic pollution removal</a:t>
            </a:r>
          </a:p>
        </p:txBody>
      </p:sp>
      <p:sp>
        <p:nvSpPr>
          <p:cNvPr id="2" name="Rectangle 1">
            <a:extLst>
              <a:ext uri="{FF2B5EF4-FFF2-40B4-BE49-F238E27FC236}">
                <a16:creationId xmlns:a16="http://schemas.microsoft.com/office/drawing/2014/main" id="{A64B0EAC-3BBB-45D5-8DC0-FD6B20A0CA58}"/>
              </a:ext>
            </a:extLst>
          </p:cNvPr>
          <p:cNvSpPr/>
          <p:nvPr/>
        </p:nvSpPr>
        <p:spPr>
          <a:xfrm>
            <a:off x="0" y="460473"/>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13573"/>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48713"/>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5160450" y="1495235"/>
            <a:ext cx="6739450" cy="45537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Aft>
                <a:spcPts val="800"/>
              </a:spcAft>
              <a:buNone/>
            </a:pPr>
            <a:r>
              <a:rPr lang="en-US" sz="2400" b="1" dirty="0">
                <a:solidFill>
                  <a:srgbClr val="C00000"/>
                </a:solidFill>
                <a:latin typeface="Arial" panose="020B0604020202020204" pitchFamily="34" charset="0"/>
                <a:cs typeface="Arial" panose="020B0604020202020204" pitchFamily="34" charset="0"/>
              </a:rPr>
              <a:t>Chemical precipitation</a:t>
            </a:r>
          </a:p>
          <a:p>
            <a:pPr marL="380365" lvl="0" indent="-380365">
              <a:lnSpc>
                <a:spcPct val="100000"/>
              </a:lnSpc>
              <a:spcAft>
                <a:spcPts val="800"/>
              </a:spcAft>
              <a:buClr>
                <a:srgbClr val="C00000"/>
              </a:buClr>
              <a:buSzPct val="100000"/>
              <a:buFont typeface="Wingdings" pitchFamily="2"/>
              <a:buChar char="§"/>
            </a:pPr>
            <a:r>
              <a:rPr lang="en-US" sz="2000" dirty="0">
                <a:latin typeface="Arial" panose="020B0604020202020204" pitchFamily="34" charset="0"/>
                <a:cs typeface="Arial" panose="020B0604020202020204" pitchFamily="34" charset="0"/>
              </a:rPr>
              <a:t>Targeting suspended and colloidal organics</a:t>
            </a:r>
          </a:p>
          <a:p>
            <a:pPr marL="380365" lvl="0" indent="-380365">
              <a:lnSpc>
                <a:spcPct val="100000"/>
              </a:lnSpc>
              <a:spcAft>
                <a:spcPts val="800"/>
              </a:spcAft>
              <a:buClr>
                <a:srgbClr val="C00000"/>
              </a:buClr>
              <a:buSzPct val="100000"/>
              <a:buFont typeface="Wingdings" pitchFamily="2"/>
              <a:buChar char="§"/>
            </a:pPr>
            <a:r>
              <a:rPr lang="en-US" sz="2000" dirty="0">
                <a:latin typeface="Arial" panose="020B0604020202020204" pitchFamily="34" charset="0"/>
                <a:cs typeface="Arial" panose="020B0604020202020204" pitchFamily="34" charset="0"/>
              </a:rPr>
              <a:t>Involving coagulation, flocculation and solids separation for removal but not destruction of organics. </a:t>
            </a:r>
          </a:p>
          <a:p>
            <a:pPr marL="621665" lvl="1" indent="-380365">
              <a:lnSpc>
                <a:spcPct val="100000"/>
              </a:lnSpc>
              <a:spcAft>
                <a:spcPts val="800"/>
              </a:spcAft>
              <a:buClr>
                <a:srgbClr val="C00000"/>
              </a:buClr>
              <a:buFont typeface="Symbol" pitchFamily="18"/>
              <a:buChar char="-"/>
            </a:pPr>
            <a:r>
              <a:rPr lang="en-US" sz="2000" dirty="0">
                <a:latin typeface="Arial" panose="020B0604020202020204" pitchFamily="34" charset="0"/>
                <a:cs typeface="Arial" panose="020B0604020202020204" pitchFamily="34" charset="0"/>
              </a:rPr>
              <a:t>Commonly used coagulating agents: Metallic salts, iron- and aluminum-salts </a:t>
            </a:r>
          </a:p>
          <a:p>
            <a:pPr marL="621665" lvl="1" indent="-380365">
              <a:lnSpc>
                <a:spcPct val="100000"/>
              </a:lnSpc>
              <a:spcAft>
                <a:spcPts val="800"/>
              </a:spcAft>
              <a:buClr>
                <a:srgbClr val="C00000"/>
              </a:buClr>
              <a:buFont typeface="Symbol" pitchFamily="18"/>
              <a:buChar char="-"/>
            </a:pPr>
            <a:r>
              <a:rPr lang="en-US" sz="2000" dirty="0">
                <a:latin typeface="Arial" panose="020B0604020202020204" pitchFamily="34" charset="0"/>
                <a:cs typeface="Arial" panose="020B0604020202020204" pitchFamily="34" charset="0"/>
              </a:rPr>
              <a:t>Polyelectrolytes </a:t>
            </a:r>
          </a:p>
          <a:p>
            <a:pPr marL="621665" lvl="1" indent="-380365">
              <a:lnSpc>
                <a:spcPct val="100000"/>
              </a:lnSpc>
              <a:spcAft>
                <a:spcPts val="800"/>
              </a:spcAft>
              <a:buClr>
                <a:srgbClr val="C00000"/>
              </a:buClr>
              <a:buFont typeface="Symbol" pitchFamily="18"/>
              <a:buChar char="-"/>
            </a:pPr>
            <a:r>
              <a:rPr lang="en-US" sz="2000" dirty="0">
                <a:latin typeface="Arial" panose="020B0604020202020204" pitchFamily="34" charset="0"/>
                <a:cs typeface="Arial" panose="020B0604020202020204" pitchFamily="34" charset="0"/>
              </a:rPr>
              <a:t>Newer coagulation methods include electro coagulation.</a:t>
            </a:r>
          </a:p>
          <a:p>
            <a:pPr lvl="0">
              <a:lnSpc>
                <a:spcPct val="100000"/>
              </a:lnSpc>
              <a:spcBef>
                <a:spcPts val="1200"/>
              </a:spcBef>
              <a:spcAft>
                <a:spcPts val="600"/>
              </a:spcAft>
            </a:pPr>
            <a:endParaRPr lang="en-US" sz="1800"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A5DAB11C-7720-48FC-89E6-3C08BABB1617}"/>
              </a:ext>
            </a:extLst>
          </p:cNvPr>
          <p:cNvPicPr>
            <a:picLocks noChangeAspect="1"/>
          </p:cNvPicPr>
          <p:nvPr/>
        </p:nvPicPr>
        <p:blipFill>
          <a:blip r:embed="rId4"/>
          <a:srcRect/>
          <a:stretch>
            <a:fillRect/>
          </a:stretch>
        </p:blipFill>
        <p:spPr>
          <a:xfrm>
            <a:off x="938110" y="2190700"/>
            <a:ext cx="3861561" cy="2888453"/>
          </a:xfrm>
          <a:prstGeom prst="rect">
            <a:avLst/>
          </a:prstGeom>
          <a:noFill/>
          <a:ln cap="flat">
            <a:noFill/>
          </a:ln>
        </p:spPr>
      </p:pic>
      <p:sp>
        <p:nvSpPr>
          <p:cNvPr id="4" name="Rectangle 3">
            <a:extLst>
              <a:ext uri="{FF2B5EF4-FFF2-40B4-BE49-F238E27FC236}">
                <a16:creationId xmlns:a16="http://schemas.microsoft.com/office/drawing/2014/main" id="{E2A437D6-7F22-9DA9-B3E5-3BA9C4207B14}"/>
              </a:ext>
            </a:extLst>
          </p:cNvPr>
          <p:cNvSpPr/>
          <p:nvPr/>
        </p:nvSpPr>
        <p:spPr>
          <a:xfrm flipV="1">
            <a:off x="2592659" y="0"/>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9CE4B86-936D-38F6-DBB0-0E8690C8E598}"/>
              </a:ext>
            </a:extLst>
          </p:cNvPr>
          <p:cNvSpPr/>
          <p:nvPr/>
        </p:nvSpPr>
        <p:spPr>
          <a:xfrm flipV="1">
            <a:off x="1" y="6779239"/>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57C906E-4D28-455A-5619-E9DFAA47E0C8}"/>
              </a:ext>
            </a:extLst>
          </p:cNvPr>
          <p:cNvSpPr/>
          <p:nvPr/>
        </p:nvSpPr>
        <p:spPr>
          <a:xfrm flipV="1">
            <a:off x="1" y="0"/>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CE9B7ECD-2AE9-DA3E-83F6-BD74A19EF6DE}"/>
              </a:ext>
            </a:extLst>
          </p:cNvPr>
          <p:cNvSpPr>
            <a:spLocks noGrp="1"/>
          </p:cNvSpPr>
          <p:nvPr>
            <p:ph type="sldNum" sz="quarter" idx="12"/>
          </p:nvPr>
        </p:nvSpPr>
        <p:spPr>
          <a:xfrm>
            <a:off x="367487" y="6431047"/>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32</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E2F92AC7-67A6-2A19-F4B4-976AF388E0C0}"/>
              </a:ext>
            </a:extLst>
          </p:cNvPr>
          <p:cNvSpPr>
            <a:spLocks noGrp="1"/>
          </p:cNvSpPr>
          <p:nvPr>
            <p:ph type="dt" sz="half" idx="10"/>
          </p:nvPr>
        </p:nvSpPr>
        <p:spPr>
          <a:xfrm>
            <a:off x="1045667" y="6431046"/>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A5420F23-8271-3FD0-A204-D6B9395FE6FD}"/>
              </a:ext>
            </a:extLst>
          </p:cNvPr>
          <p:cNvSpPr>
            <a:spLocks noGrp="1"/>
          </p:cNvSpPr>
          <p:nvPr>
            <p:ph type="ftr" sz="quarter" idx="11"/>
          </p:nvPr>
        </p:nvSpPr>
        <p:spPr>
          <a:xfrm>
            <a:off x="1969933" y="6431047"/>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950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83" b="7183"/>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7449" y="-1"/>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1322836" y="2567519"/>
            <a:ext cx="7656064" cy="1200329"/>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Sludge characteristics from different type of ETPs</a:t>
            </a:r>
          </a:p>
        </p:txBody>
      </p:sp>
      <p:sp>
        <p:nvSpPr>
          <p:cNvPr id="3" name="Rectangle 2">
            <a:extLst>
              <a:ext uri="{FF2B5EF4-FFF2-40B4-BE49-F238E27FC236}">
                <a16:creationId xmlns:a16="http://schemas.microsoft.com/office/drawing/2014/main" id="{F3627A64-FD9A-3200-51A3-8638707708B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FDE38D0-0992-4836-7FDA-25CADCFA5EFF}"/>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720791F-2E15-35C8-781A-55526BE2402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1D4DB650-68AC-62C7-F37E-9E3B58E29485}"/>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33</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7BBD4EF8-6CCD-5EBE-D017-D1AE80007632}"/>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A794FB34-96BE-E86F-D351-569C64FA909F}"/>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83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18218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Sludge</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5185850" y="2027902"/>
            <a:ext cx="6739450" cy="3650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600"/>
              </a:spcBef>
              <a:spcAft>
                <a:spcPts val="600"/>
              </a:spcAft>
              <a:buNone/>
            </a:pPr>
            <a:r>
              <a:rPr lang="en-GB" sz="2400" dirty="0">
                <a:latin typeface="Arial" panose="020B0604020202020204" pitchFamily="34" charset="0"/>
                <a:cs typeface="Arial" panose="020B0604020202020204" pitchFamily="34" charset="0"/>
              </a:rPr>
              <a:t>A residual semi-solid material formed as a </a:t>
            </a:r>
            <a:r>
              <a:rPr lang="en-GB" sz="2400" b="1" dirty="0">
                <a:latin typeface="Arial" panose="020B0604020202020204" pitchFamily="34" charset="0"/>
                <a:cs typeface="Arial" panose="020B0604020202020204" pitchFamily="34" charset="0"/>
              </a:rPr>
              <a:t>by-product from industrial and municipal wastewater treatment</a:t>
            </a:r>
            <a:r>
              <a:rPr lang="en-GB" sz="2400" dirty="0">
                <a:latin typeface="Arial" panose="020B0604020202020204" pitchFamily="34" charset="0"/>
                <a:cs typeface="Arial" panose="020B0604020202020204" pitchFamily="34" charset="0"/>
              </a:rPr>
              <a:t>. </a:t>
            </a:r>
          </a:p>
          <a:p>
            <a:pPr marL="0" lvl="0" indent="0">
              <a:spcBef>
                <a:spcPts val="600"/>
              </a:spcBef>
              <a:spcAft>
                <a:spcPts val="600"/>
              </a:spcAft>
              <a:buNone/>
            </a:pPr>
            <a:endParaRPr lang="en-GB" sz="1000" dirty="0">
              <a:latin typeface="Arial" panose="020B0604020202020204" pitchFamily="34" charset="0"/>
              <a:cs typeface="Arial" panose="020B0604020202020204" pitchFamily="34" charset="0"/>
            </a:endParaRPr>
          </a:p>
          <a:p>
            <a:pPr marL="0" lvl="0" indent="0">
              <a:spcBef>
                <a:spcPts val="600"/>
              </a:spcBef>
              <a:spcAft>
                <a:spcPts val="600"/>
              </a:spcAft>
              <a:buNone/>
            </a:pPr>
            <a:r>
              <a:rPr lang="en-GB" sz="2400" dirty="0">
                <a:latin typeface="Arial" panose="020B0604020202020204" pitchFamily="34" charset="0"/>
                <a:cs typeface="Arial" panose="020B0604020202020204" pitchFamily="34" charset="0"/>
              </a:rPr>
              <a:t>A residue of effluent treatment plants (ETP) independent of applied treatment:</a:t>
            </a:r>
          </a:p>
          <a:p>
            <a:pPr lvl="1" indent="-279400">
              <a:spcBef>
                <a:spcPts val="600"/>
              </a:spcBef>
              <a:spcAft>
                <a:spcPts val="600"/>
              </a:spcAft>
              <a:buFont typeface="Arial"/>
              <a:buChar char="•"/>
            </a:pPr>
            <a:r>
              <a:rPr lang="en-GB" sz="2400" dirty="0">
                <a:latin typeface="Arial" panose="020B0604020202020204" pitchFamily="34" charset="0"/>
                <a:cs typeface="Arial" panose="020B0604020202020204" pitchFamily="34" charset="0"/>
              </a:rPr>
              <a:t>Physio-chemical.</a:t>
            </a:r>
          </a:p>
          <a:p>
            <a:pPr lvl="1" indent="-279400">
              <a:spcBef>
                <a:spcPts val="600"/>
              </a:spcBef>
              <a:spcAft>
                <a:spcPts val="600"/>
              </a:spcAft>
              <a:buFont typeface="Arial"/>
              <a:buChar char="•"/>
            </a:pPr>
            <a:r>
              <a:rPr lang="en-GB" sz="2400" dirty="0">
                <a:latin typeface="Arial" panose="020B0604020202020204" pitchFamily="34" charset="0"/>
                <a:cs typeface="Arial" panose="020B0604020202020204" pitchFamily="34" charset="0"/>
              </a:rPr>
              <a:t>Biological.</a:t>
            </a:r>
          </a:p>
          <a:p>
            <a:pPr lvl="1" indent="-279400">
              <a:spcBef>
                <a:spcPts val="600"/>
              </a:spcBef>
              <a:spcAft>
                <a:spcPts val="600"/>
              </a:spcAft>
              <a:buFont typeface="Arial"/>
              <a:buChar char="•"/>
            </a:pPr>
            <a:r>
              <a:rPr lang="en-GB" sz="2400" dirty="0">
                <a:latin typeface="Arial" panose="020B0604020202020204" pitchFamily="34" charset="0"/>
                <a:cs typeface="Arial" panose="020B0604020202020204" pitchFamily="34" charset="0"/>
              </a:rPr>
              <a:t>Chemical.</a:t>
            </a:r>
          </a:p>
        </p:txBody>
      </p:sp>
      <p:pic>
        <p:nvPicPr>
          <p:cNvPr id="16" name="Picture 14" descr="Displaying 20160201_155053.jpg">
            <a:extLst>
              <a:ext uri="{FF2B5EF4-FFF2-40B4-BE49-F238E27FC236}">
                <a16:creationId xmlns:a16="http://schemas.microsoft.com/office/drawing/2014/main" id="{B4622C6F-5D16-460A-BAA5-F3EFB57A071B}"/>
              </a:ext>
            </a:extLst>
          </p:cNvPr>
          <p:cNvPicPr>
            <a:picLocks noChangeAspect="1"/>
          </p:cNvPicPr>
          <p:nvPr/>
        </p:nvPicPr>
        <p:blipFill>
          <a:blip r:embed="rId4"/>
          <a:srcRect/>
          <a:stretch>
            <a:fillRect/>
          </a:stretch>
        </p:blipFill>
        <p:spPr>
          <a:xfrm>
            <a:off x="1266695" y="1705889"/>
            <a:ext cx="3050203" cy="2169529"/>
          </a:xfrm>
          <a:prstGeom prst="rect">
            <a:avLst/>
          </a:prstGeom>
        </p:spPr>
      </p:pic>
      <p:pic>
        <p:nvPicPr>
          <p:cNvPr id="17" name="Picture 2">
            <a:extLst>
              <a:ext uri="{FF2B5EF4-FFF2-40B4-BE49-F238E27FC236}">
                <a16:creationId xmlns:a16="http://schemas.microsoft.com/office/drawing/2014/main" id="{C4826400-6C57-4668-A9F4-D2B32E31DAE9}"/>
              </a:ext>
            </a:extLst>
          </p:cNvPr>
          <p:cNvPicPr>
            <a:picLocks noChangeAspect="1"/>
          </p:cNvPicPr>
          <p:nvPr/>
        </p:nvPicPr>
        <p:blipFill>
          <a:blip r:embed="rId5"/>
          <a:srcRect/>
          <a:stretch>
            <a:fillRect/>
          </a:stretch>
        </p:blipFill>
        <p:spPr>
          <a:xfrm>
            <a:off x="1255097" y="3983990"/>
            <a:ext cx="3050203" cy="2051402"/>
          </a:xfrm>
          <a:prstGeom prst="rect">
            <a:avLst/>
          </a:prstGeom>
        </p:spPr>
      </p:pic>
      <p:sp>
        <p:nvSpPr>
          <p:cNvPr id="4" name="Rectangle 3">
            <a:extLst>
              <a:ext uri="{FF2B5EF4-FFF2-40B4-BE49-F238E27FC236}">
                <a16:creationId xmlns:a16="http://schemas.microsoft.com/office/drawing/2014/main" id="{B62C4E95-7729-1271-1AE6-8147CF9D605D}"/>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399203-720D-A49B-9854-525616EC3CFC}"/>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ED1713-83E2-A948-4E9D-6647626C5325}"/>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1F94F7BB-5CCE-666B-0164-1FE42C9B30F7}"/>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34</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1A8C7B3B-026A-F7A0-CBCF-8D81693ECD2E}"/>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15F00860-9898-7DC7-13A2-0F71FD772351}"/>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872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0"/>
            <a:ext cx="5682621"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Sludge dewatering and drying</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5185850" y="1984722"/>
            <a:ext cx="6739450" cy="3650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Aft>
                <a:spcPts val="800"/>
              </a:spcAft>
              <a:buNone/>
            </a:pPr>
            <a:r>
              <a:rPr lang="en-US" sz="2667" b="1" dirty="0">
                <a:latin typeface="Arial" panose="020B0604020202020204" pitchFamily="34" charset="0"/>
                <a:cs typeface="Arial" panose="020B0604020202020204" pitchFamily="34" charset="0"/>
              </a:rPr>
              <a:t>Sludge characteristics</a:t>
            </a:r>
          </a:p>
          <a:p>
            <a:pPr marL="457190" lvl="0" indent="-457190">
              <a:lnSpc>
                <a:spcPct val="100000"/>
              </a:lnSpc>
              <a:spcAft>
                <a:spcPts val="800"/>
              </a:spcAft>
              <a:buClr>
                <a:srgbClr val="C00000"/>
              </a:buClr>
              <a:buSzPct val="100000"/>
              <a:buFont typeface="Wingdings" pitchFamily="2"/>
              <a:buChar char="§"/>
            </a:pPr>
            <a:r>
              <a:rPr lang="en-US" sz="2400" dirty="0">
                <a:latin typeface="Arial" panose="020B0604020202020204" pitchFamily="34" charset="0"/>
                <a:cs typeface="Arial" panose="020B0604020202020204" pitchFamily="34" charset="0"/>
              </a:rPr>
              <a:t>Liquid sludge generally of 3 - 4% solids; </a:t>
            </a:r>
          </a:p>
          <a:p>
            <a:pPr marL="457190" lvl="0" indent="-457190">
              <a:lnSpc>
                <a:spcPct val="100000"/>
              </a:lnSpc>
              <a:spcAft>
                <a:spcPts val="800"/>
              </a:spcAft>
              <a:buClr>
                <a:srgbClr val="C00000"/>
              </a:buClr>
              <a:buSzPct val="100000"/>
              <a:buFont typeface="Wingdings" pitchFamily="2"/>
              <a:buChar char="§"/>
            </a:pPr>
            <a:r>
              <a:rPr lang="en-US" sz="2400" dirty="0">
                <a:latin typeface="Arial" panose="020B0604020202020204" pitchFamily="34" charset="0"/>
                <a:cs typeface="Arial" panose="020B0604020202020204" pitchFamily="34" charset="0"/>
              </a:rPr>
              <a:t>Wasted liquid sludge from aeration tank usually about 1% solids and 2 - 3% after thickening; </a:t>
            </a:r>
          </a:p>
          <a:p>
            <a:pPr marL="457190" lvl="0" indent="-457190">
              <a:lnSpc>
                <a:spcPct val="100000"/>
              </a:lnSpc>
              <a:spcAft>
                <a:spcPts val="800"/>
              </a:spcAft>
              <a:buClr>
                <a:srgbClr val="C00000"/>
              </a:buClr>
              <a:buSzPct val="100000"/>
              <a:buFont typeface="Wingdings" pitchFamily="2"/>
              <a:buChar char="§"/>
            </a:pPr>
            <a:r>
              <a:rPr lang="en-US" sz="2400" dirty="0">
                <a:latin typeface="Arial" panose="020B0604020202020204" pitchFamily="34" charset="0"/>
                <a:cs typeface="Arial" panose="020B0604020202020204" pitchFamily="34" charset="0"/>
              </a:rPr>
              <a:t>Dewatered sludge usually 25 - 35% dry solids content</a:t>
            </a:r>
          </a:p>
          <a:p>
            <a:pPr lvl="0">
              <a:lnSpc>
                <a:spcPct val="100000"/>
              </a:lnSpc>
              <a:spcAft>
                <a:spcPts val="1200"/>
              </a:spcAft>
            </a:pPr>
            <a:endParaRPr lang="en-US" sz="2000" b="1" dirty="0">
              <a:solidFill>
                <a:srgbClr val="FF0000"/>
              </a:solidFill>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6F27547E-4F67-40A7-9C4D-7F83A16CCD2E}"/>
              </a:ext>
            </a:extLst>
          </p:cNvPr>
          <p:cNvPicPr>
            <a:picLocks noChangeAspect="1"/>
          </p:cNvPicPr>
          <p:nvPr/>
        </p:nvPicPr>
        <p:blipFill>
          <a:blip r:embed="rId4"/>
          <a:srcRect/>
          <a:stretch>
            <a:fillRect/>
          </a:stretch>
        </p:blipFill>
        <p:spPr>
          <a:xfrm>
            <a:off x="1035211" y="3810389"/>
            <a:ext cx="3600450" cy="2444748"/>
          </a:xfrm>
          <a:prstGeom prst="rect">
            <a:avLst/>
          </a:prstGeom>
          <a:noFill/>
          <a:ln cap="flat">
            <a:noFill/>
          </a:ln>
        </p:spPr>
      </p:pic>
      <p:pic>
        <p:nvPicPr>
          <p:cNvPr id="19" name="Grafik 2">
            <a:extLst>
              <a:ext uri="{FF2B5EF4-FFF2-40B4-BE49-F238E27FC236}">
                <a16:creationId xmlns:a16="http://schemas.microsoft.com/office/drawing/2014/main" id="{C31A39B9-B129-4910-A50C-B0F3A2E05802}"/>
              </a:ext>
            </a:extLst>
          </p:cNvPr>
          <p:cNvPicPr>
            <a:picLocks noChangeAspect="1"/>
          </p:cNvPicPr>
          <p:nvPr/>
        </p:nvPicPr>
        <p:blipFill>
          <a:blip r:embed="rId5"/>
          <a:stretch>
            <a:fillRect/>
          </a:stretch>
        </p:blipFill>
        <p:spPr>
          <a:xfrm>
            <a:off x="1035211" y="1245341"/>
            <a:ext cx="3600450" cy="2416878"/>
          </a:xfrm>
          <a:prstGeom prst="rect">
            <a:avLst/>
          </a:prstGeom>
          <a:noFill/>
          <a:ln cap="flat">
            <a:noFill/>
          </a:ln>
        </p:spPr>
      </p:pic>
      <p:sp>
        <p:nvSpPr>
          <p:cNvPr id="4" name="Rectangle 3">
            <a:extLst>
              <a:ext uri="{FF2B5EF4-FFF2-40B4-BE49-F238E27FC236}">
                <a16:creationId xmlns:a16="http://schemas.microsoft.com/office/drawing/2014/main" id="{F9ED0D0E-37A5-39BE-DD69-467CCB88016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0F7791B-A59C-0CF1-FE2D-D6C1D0300737}"/>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A692EF-FF43-0725-8D52-FF934B670883}"/>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0655B9DB-9AA7-3523-0878-4C01009EE419}"/>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35</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0592CF40-9537-4DC1-8C94-7430A6F4952F}"/>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EB258C69-35C6-792E-AEA4-A878F207BBA8}"/>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22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a:extLst>
              <a:ext uri="{FF2B5EF4-FFF2-40B4-BE49-F238E27FC236}">
                <a16:creationId xmlns:a16="http://schemas.microsoft.com/office/drawing/2014/main" id="{F3DE97EC-475E-4215-9A5C-1E27CFE65401}"/>
              </a:ext>
            </a:extLst>
          </p:cNvPr>
          <p:cNvSpPr/>
          <p:nvPr/>
        </p:nvSpPr>
        <p:spPr>
          <a:xfrm rot="11617150">
            <a:off x="1660813" y="1133762"/>
            <a:ext cx="4812644" cy="481264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975E0680-DDFC-4987-9768-36B591193BFB}"/>
              </a:ext>
            </a:extLst>
          </p:cNvPr>
          <p:cNvSpPr/>
          <p:nvPr/>
        </p:nvSpPr>
        <p:spPr>
          <a:xfrm>
            <a:off x="800099" y="1237706"/>
            <a:ext cx="1988562" cy="19885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86753" y="446900"/>
            <a:ext cx="3314142"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Sludge Handling</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4919152" y="2265997"/>
            <a:ext cx="6739450" cy="3155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200" b="1" dirty="0">
                <a:latin typeface="Arial" panose="020B0604020202020204" pitchFamily="34" charset="0"/>
                <a:cs typeface="Arial" panose="020B0604020202020204" pitchFamily="34" charset="0"/>
              </a:rPr>
              <a:t>Sludge / solid waste </a:t>
            </a:r>
            <a:r>
              <a:rPr lang="en-US" sz="2200" dirty="0">
                <a:latin typeface="Arial" panose="020B0604020202020204" pitchFamily="34" charset="0"/>
                <a:cs typeface="Arial" panose="020B0604020202020204" pitchFamily="34" charset="0"/>
              </a:rPr>
              <a:t>from the effluent stream could potentially </a:t>
            </a:r>
            <a:r>
              <a:rPr lang="en-US" sz="2200" b="1" dirty="0">
                <a:latin typeface="Arial" panose="020B0604020202020204" pitchFamily="34" charset="0"/>
                <a:cs typeface="Arial" panose="020B0604020202020204" pitchFamily="34" charset="0"/>
              </a:rPr>
              <a:t>contain high levels of chemicals</a:t>
            </a:r>
            <a:r>
              <a:rPr lang="en-US" sz="2200" dirty="0">
                <a:latin typeface="Arial" panose="020B0604020202020204" pitchFamily="34" charset="0"/>
                <a:cs typeface="Arial" panose="020B0604020202020204" pitchFamily="34" charset="0"/>
              </a:rPr>
              <a:t>, and requires proper handling and disposal:</a:t>
            </a:r>
          </a:p>
          <a:p>
            <a:pPr marL="571500" lvl="0" indent="-279400" algn="just">
              <a:buSzPct val="100000"/>
              <a:buFont typeface="Arial" pitchFamily="34"/>
              <a:buChar char="•"/>
            </a:pPr>
            <a:r>
              <a:rPr lang="en-US" sz="2200" dirty="0">
                <a:latin typeface="Arial" panose="020B0604020202020204" pitchFamily="34" charset="0"/>
                <a:cs typeface="Arial" panose="020B0604020202020204" pitchFamily="34" charset="0"/>
              </a:rPr>
              <a:t>Disposal must meet all local requirements.</a:t>
            </a:r>
          </a:p>
          <a:p>
            <a:pPr marL="571500" lvl="0" indent="-279400" algn="just">
              <a:buSzPct val="100000"/>
              <a:buFont typeface="Arial" pitchFamily="34"/>
              <a:buChar char="•"/>
            </a:pPr>
            <a:r>
              <a:rPr lang="en-US" sz="2200" dirty="0">
                <a:latin typeface="Arial" panose="020B0604020202020204" pitchFamily="34" charset="0"/>
                <a:cs typeface="Arial" panose="020B0604020202020204" pitchFamily="34" charset="0"/>
              </a:rPr>
              <a:t>Safety protocol need to be followed when handling sludge.</a:t>
            </a:r>
          </a:p>
          <a:p>
            <a:pPr marL="571500" lvl="0" indent="-279400" algn="just">
              <a:buSzPct val="100000"/>
              <a:buFont typeface="Arial" pitchFamily="34"/>
              <a:buChar char="•"/>
            </a:pPr>
            <a:r>
              <a:rPr lang="en-US" sz="2200" dirty="0">
                <a:latin typeface="Arial" panose="020B0604020202020204" pitchFamily="34" charset="0"/>
                <a:cs typeface="Arial" panose="020B0604020202020204" pitchFamily="34" charset="0"/>
              </a:rPr>
              <a:t>Sludge must be disposed of through a qualified disposal company.</a:t>
            </a:r>
          </a:p>
        </p:txBody>
      </p:sp>
      <p:pic>
        <p:nvPicPr>
          <p:cNvPr id="16" name="Picture 2">
            <a:extLst>
              <a:ext uri="{FF2B5EF4-FFF2-40B4-BE49-F238E27FC236}">
                <a16:creationId xmlns:a16="http://schemas.microsoft.com/office/drawing/2014/main" id="{8F2C3FB6-E5EB-47BC-92A2-64C278F6D757}"/>
              </a:ext>
            </a:extLst>
          </p:cNvPr>
          <p:cNvPicPr>
            <a:picLocks noChangeAspect="1"/>
          </p:cNvPicPr>
          <p:nvPr/>
        </p:nvPicPr>
        <p:blipFill rotWithShape="1">
          <a:blip r:embed="rId4"/>
          <a:srcRect l="21769" r="21769"/>
          <a:stretch/>
        </p:blipFill>
        <p:spPr>
          <a:xfrm>
            <a:off x="667505" y="3631733"/>
            <a:ext cx="1891009" cy="1891009"/>
          </a:xfrm>
          <a:prstGeom prst="ellipse">
            <a:avLst/>
          </a:prstGeom>
          <a:noFill/>
          <a:ln cap="flat">
            <a:noFill/>
          </a:ln>
          <a:effectLst>
            <a:outerShdw dist="38098" dir="7799737" algn="tl">
              <a:srgbClr val="000000">
                <a:alpha val="40000"/>
              </a:srgbClr>
            </a:outerShdw>
          </a:effectLst>
        </p:spPr>
      </p:pic>
      <p:sp>
        <p:nvSpPr>
          <p:cNvPr id="17" name="TextBox 16">
            <a:extLst>
              <a:ext uri="{FF2B5EF4-FFF2-40B4-BE49-F238E27FC236}">
                <a16:creationId xmlns:a16="http://schemas.microsoft.com/office/drawing/2014/main" id="{A1887013-E3F1-4360-9F69-9B05A6659555}"/>
              </a:ext>
            </a:extLst>
          </p:cNvPr>
          <p:cNvSpPr txBox="1"/>
          <p:nvPr/>
        </p:nvSpPr>
        <p:spPr>
          <a:xfrm>
            <a:off x="957280" y="1574114"/>
            <a:ext cx="1891009" cy="1192634"/>
          </a:xfrm>
          <a:prstGeom prst="rect">
            <a:avLst/>
          </a:prstGeom>
          <a:noFill/>
        </p:spPr>
        <p:txBody>
          <a:bodyPr wrap="square">
            <a:spAutoFit/>
          </a:bodyPr>
          <a:lstStyle/>
          <a:p>
            <a:pPr marL="0" marR="0" lvl="0" indent="0" algn="l" defTabSz="51435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chemeClr val="bg1"/>
                </a:solidFill>
                <a:uFillTx/>
                <a:latin typeface="Arial" panose="020B0604020202020204" pitchFamily="34" charset="0"/>
                <a:cs typeface="Arial" panose="020B0604020202020204" pitchFamily="34" charset="0"/>
              </a:rPr>
              <a:t>Disposal</a:t>
            </a:r>
          </a:p>
          <a:p>
            <a:pPr marL="371475" marR="0" lvl="0" indent="-285750" algn="l" defTabSz="51435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dirty="0">
                <a:solidFill>
                  <a:schemeClr val="bg1"/>
                </a:solidFill>
                <a:uFillTx/>
                <a:latin typeface="Arial" panose="020B0604020202020204" pitchFamily="34" charset="0"/>
                <a:cs typeface="Arial" panose="020B0604020202020204" pitchFamily="34" charset="0"/>
              </a:rPr>
              <a:t>Landfill.</a:t>
            </a:r>
          </a:p>
          <a:p>
            <a:pPr marL="371475" marR="0" lvl="0" indent="-285750" algn="l" defTabSz="51435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dirty="0">
                <a:solidFill>
                  <a:schemeClr val="bg1"/>
                </a:solidFill>
                <a:uFillTx/>
                <a:latin typeface="Arial" panose="020B0604020202020204" pitchFamily="34" charset="0"/>
                <a:cs typeface="Arial" panose="020B0604020202020204" pitchFamily="34" charset="0"/>
              </a:rPr>
              <a:t>Incineration.  </a:t>
            </a:r>
          </a:p>
          <a:p>
            <a:pPr marL="371475" marR="0" lvl="0" indent="-285750" algn="l" defTabSz="51435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dirty="0">
                <a:solidFill>
                  <a:schemeClr val="bg1"/>
                </a:solidFill>
                <a:uFillTx/>
                <a:latin typeface="Arial" panose="020B0604020202020204" pitchFamily="34" charset="0"/>
                <a:cs typeface="Arial" panose="020B0604020202020204" pitchFamily="34" charset="0"/>
              </a:rPr>
              <a:t>Upcycling.</a:t>
            </a:r>
          </a:p>
        </p:txBody>
      </p:sp>
      <p:sp>
        <p:nvSpPr>
          <p:cNvPr id="20" name="Oval 19">
            <a:extLst>
              <a:ext uri="{FF2B5EF4-FFF2-40B4-BE49-F238E27FC236}">
                <a16:creationId xmlns:a16="http://schemas.microsoft.com/office/drawing/2014/main" id="{90F93895-618C-41BE-A92E-B3D38FC52C95}"/>
              </a:ext>
            </a:extLst>
          </p:cNvPr>
          <p:cNvSpPr/>
          <p:nvPr/>
        </p:nvSpPr>
        <p:spPr>
          <a:xfrm>
            <a:off x="2835610" y="4288337"/>
            <a:ext cx="1988562" cy="19885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BE3C512-24CD-49FE-8F32-A98464BC6C58}"/>
              </a:ext>
            </a:extLst>
          </p:cNvPr>
          <p:cNvSpPr txBox="1"/>
          <p:nvPr/>
        </p:nvSpPr>
        <p:spPr>
          <a:xfrm>
            <a:off x="2992791" y="4624745"/>
            <a:ext cx="1891009" cy="1623521"/>
          </a:xfrm>
          <a:prstGeom prst="rect">
            <a:avLst/>
          </a:prstGeom>
          <a:noFill/>
        </p:spPr>
        <p:txBody>
          <a:bodyPr wrap="square">
            <a:spAutoFit/>
          </a:bodyPr>
          <a:lstStyle/>
          <a:p>
            <a:pPr marL="0" marR="0" lvl="0" indent="-342900" algn="l" defTabSz="685800"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FFFFFF"/>
                </a:solidFill>
                <a:uFillTx/>
                <a:latin typeface="Arial" panose="020B0604020202020204" pitchFamily="34" charset="0"/>
                <a:cs typeface="Arial" panose="020B0604020202020204" pitchFamily="34" charset="0"/>
              </a:rPr>
              <a:t>Removal of Moisture</a:t>
            </a:r>
          </a:p>
          <a:p>
            <a:pPr marL="371475" marR="0" lvl="0" indent="-285750" algn="l" defTabSz="68580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dirty="0">
                <a:solidFill>
                  <a:srgbClr val="FFFFFF"/>
                </a:solidFill>
                <a:uFillTx/>
                <a:latin typeface="Arial" panose="020B0604020202020204" pitchFamily="34" charset="0"/>
                <a:cs typeface="Arial" panose="020B0604020202020204" pitchFamily="34" charset="0"/>
              </a:rPr>
              <a:t>Thickening.</a:t>
            </a:r>
          </a:p>
          <a:p>
            <a:pPr marL="371475" marR="0" lvl="0" indent="-285750" algn="l" defTabSz="685800" rtl="0" fontAlgn="auto" hangingPunct="1">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r>
              <a:rPr lang="en-US" sz="1600" b="0" i="0" u="none" strike="noStrike" kern="1200" cap="none" spc="0" baseline="0" dirty="0">
                <a:solidFill>
                  <a:srgbClr val="FFFFFF"/>
                </a:solidFill>
                <a:uFillTx/>
                <a:latin typeface="Arial" panose="020B0604020202020204" pitchFamily="34" charset="0"/>
                <a:cs typeface="Arial" panose="020B0604020202020204" pitchFamily="34" charset="0"/>
              </a:rPr>
              <a:t>Dewatering.</a:t>
            </a:r>
          </a:p>
          <a:p>
            <a:pPr marL="0" marR="0" lvl="0" indent="-342900" algn="l" defTabSz="685800" rtl="0" fontAlgn="auto" hangingPunct="1">
              <a:lnSpc>
                <a:spcPct val="100000"/>
              </a:lnSpc>
              <a:spcBef>
                <a:spcPts val="300"/>
              </a:spcBef>
              <a:spcAft>
                <a:spcPts val="0"/>
              </a:spcAft>
              <a:buNone/>
              <a:tabLst/>
              <a:defRPr sz="1800" b="0" i="0" u="none" strike="noStrike" kern="0" cap="none" spc="0" baseline="0">
                <a:solidFill>
                  <a:srgbClr val="000000"/>
                </a:solidFill>
                <a:uFillTx/>
              </a:defRPr>
            </a:pPr>
            <a:br>
              <a:rPr lang="en-US" sz="1200" b="0" i="0" u="none" strike="noStrike" kern="1200" cap="none" spc="0" baseline="0" dirty="0">
                <a:solidFill>
                  <a:srgbClr val="FFFFFF"/>
                </a:solidFill>
                <a:uFillTx/>
                <a:latin typeface="Arial" panose="020B0604020202020204" pitchFamily="34" charset="0"/>
                <a:cs typeface="Arial" panose="020B0604020202020204" pitchFamily="34" charset="0"/>
              </a:rPr>
            </a:br>
            <a:endParaRPr lang="en-US" sz="1200" b="1" i="0" u="none" strike="noStrike" kern="1200" cap="none" spc="0" baseline="0" dirty="0">
              <a:solidFill>
                <a:srgbClr val="FFFFFF"/>
              </a:solidFill>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54CFE57-4FB4-027B-2CF7-98E0F3F161CC}"/>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B7BAF18-F17E-73C1-2DB0-40BD7A5DE634}"/>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63CE786-2B88-C0B3-F04A-CD2230BACCCE}"/>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5" name="Slide Number Placeholder 3">
            <a:extLst>
              <a:ext uri="{FF2B5EF4-FFF2-40B4-BE49-F238E27FC236}">
                <a16:creationId xmlns:a16="http://schemas.microsoft.com/office/drawing/2014/main" id="{94E6A2D2-616E-5012-24EF-EFDEF26EEBAA}"/>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36</a:t>
            </a:fld>
            <a:endParaRPr lang="en-GB" dirty="0">
              <a:latin typeface="Arial" panose="020B0604020202020204" pitchFamily="34" charset="0"/>
              <a:cs typeface="Arial" panose="020B0604020202020204" pitchFamily="34" charset="0"/>
            </a:endParaRPr>
          </a:p>
        </p:txBody>
      </p:sp>
      <p:sp>
        <p:nvSpPr>
          <p:cNvPr id="19" name="Date Placeholder 1">
            <a:extLst>
              <a:ext uri="{FF2B5EF4-FFF2-40B4-BE49-F238E27FC236}">
                <a16:creationId xmlns:a16="http://schemas.microsoft.com/office/drawing/2014/main" id="{A2198455-B5D5-6B72-BC47-E29D7F1EB7A7}"/>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22" name="Footer Placeholder 2">
            <a:extLst>
              <a:ext uri="{FF2B5EF4-FFF2-40B4-BE49-F238E27FC236}">
                <a16:creationId xmlns:a16="http://schemas.microsoft.com/office/drawing/2014/main" id="{CEE61CA3-B2A0-D85B-985D-15FC7551F64F}"/>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561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619125" y="446900"/>
            <a:ext cx="8463230"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Sludge disposal requirements in Bangladesh</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0"/>
            <a:ext cx="619125" cy="553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3C637CDC-8183-4769-BD87-BB5FA99E58AF}"/>
              </a:ext>
            </a:extLst>
          </p:cNvPr>
          <p:cNvSpPr txBox="1">
            <a:spLocks/>
          </p:cNvSpPr>
          <p:nvPr/>
        </p:nvSpPr>
        <p:spPr>
          <a:xfrm>
            <a:off x="8772009" y="1954128"/>
            <a:ext cx="3165992" cy="3097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3" lvl="0" indent="-380993">
              <a:lnSpc>
                <a:spcPct val="100000"/>
              </a:lnSpc>
              <a:buClr>
                <a:srgbClr val="C00000"/>
              </a:buClr>
              <a:buSzPct val="100000"/>
              <a:buFont typeface="Wingdings" pitchFamily="2"/>
              <a:buChar char="§"/>
            </a:pPr>
            <a:r>
              <a:rPr lang="en-US" sz="1800" dirty="0">
                <a:latin typeface="Arial" panose="020B0604020202020204" pitchFamily="34" charset="0"/>
                <a:cs typeface="Arial" panose="020B0604020202020204" pitchFamily="34" charset="0"/>
              </a:rPr>
              <a:t>To simplify classification approach, acceptable limits for major sludge quality parameters defined in the </a:t>
            </a:r>
            <a:r>
              <a:rPr lang="en-US" sz="1800" b="1" dirty="0">
                <a:solidFill>
                  <a:srgbClr val="C00000"/>
                </a:solidFill>
                <a:latin typeface="Arial" panose="020B0604020202020204" pitchFamily="34" charset="0"/>
                <a:cs typeface="Arial" panose="020B0604020202020204" pitchFamily="34" charset="0"/>
              </a:rPr>
              <a:t>Guideline for Sludge Management in Bangladesh Textile Sector</a:t>
            </a:r>
          </a:p>
          <a:p>
            <a:pPr marL="380993" lvl="0" indent="-380993">
              <a:lnSpc>
                <a:spcPct val="100000"/>
              </a:lnSpc>
              <a:buClr>
                <a:srgbClr val="C00000"/>
              </a:buClr>
              <a:buSzPct val="100000"/>
              <a:buFont typeface="Wingdings" pitchFamily="2"/>
              <a:buChar char="§"/>
            </a:pPr>
            <a:r>
              <a:rPr lang="en-US" sz="1800" dirty="0">
                <a:latin typeface="Arial" panose="020B0604020202020204" pitchFamily="34" charset="0"/>
                <a:cs typeface="Arial" panose="020B0604020202020204" pitchFamily="34" charset="0"/>
              </a:rPr>
              <a:t>Threshold differentiates by categories A, B and C</a:t>
            </a:r>
          </a:p>
        </p:txBody>
      </p:sp>
      <p:graphicFrame>
        <p:nvGraphicFramePr>
          <p:cNvPr id="19" name="Tabelle 2">
            <a:extLst>
              <a:ext uri="{FF2B5EF4-FFF2-40B4-BE49-F238E27FC236}">
                <a16:creationId xmlns:a16="http://schemas.microsoft.com/office/drawing/2014/main" id="{7C5BE46F-DFC1-4BF2-9046-E045D9B6FF82}"/>
              </a:ext>
            </a:extLst>
          </p:cNvPr>
          <p:cNvGraphicFramePr>
            <a:graphicFrameLocks noGrp="1"/>
          </p:cNvGraphicFramePr>
          <p:nvPr>
            <p:extLst>
              <p:ext uri="{D42A27DB-BD31-4B8C-83A1-F6EECF244321}">
                <p14:modId xmlns:p14="http://schemas.microsoft.com/office/powerpoint/2010/main" val="2164374558"/>
              </p:ext>
            </p:extLst>
          </p:nvPr>
        </p:nvGraphicFramePr>
        <p:xfrm>
          <a:off x="520682" y="1735160"/>
          <a:ext cx="8128018" cy="3530384"/>
        </p:xfrm>
        <a:graphic>
          <a:graphicData uri="http://schemas.openxmlformats.org/drawingml/2006/table">
            <a:tbl>
              <a:tblPr firstRow="1" bandRow="1">
                <a:effectLst/>
                <a:tableStyleId>{5C22544A-7EE6-4342-B048-85BDC9FD1C3A}</a:tableStyleId>
              </a:tblPr>
              <a:tblGrid>
                <a:gridCol w="1625602">
                  <a:extLst>
                    <a:ext uri="{9D8B030D-6E8A-4147-A177-3AD203B41FA5}">
                      <a16:colId xmlns:a16="http://schemas.microsoft.com/office/drawing/2014/main" val="3511233350"/>
                    </a:ext>
                  </a:extLst>
                </a:gridCol>
                <a:gridCol w="1060704">
                  <a:extLst>
                    <a:ext uri="{9D8B030D-6E8A-4147-A177-3AD203B41FA5}">
                      <a16:colId xmlns:a16="http://schemas.microsoft.com/office/drawing/2014/main" val="2625847953"/>
                    </a:ext>
                  </a:extLst>
                </a:gridCol>
                <a:gridCol w="1813904">
                  <a:extLst>
                    <a:ext uri="{9D8B030D-6E8A-4147-A177-3AD203B41FA5}">
                      <a16:colId xmlns:a16="http://schemas.microsoft.com/office/drawing/2014/main" val="767160709"/>
                    </a:ext>
                  </a:extLst>
                </a:gridCol>
                <a:gridCol w="1813904">
                  <a:extLst>
                    <a:ext uri="{9D8B030D-6E8A-4147-A177-3AD203B41FA5}">
                      <a16:colId xmlns:a16="http://schemas.microsoft.com/office/drawing/2014/main" val="1436972962"/>
                    </a:ext>
                  </a:extLst>
                </a:gridCol>
                <a:gridCol w="1813904">
                  <a:extLst>
                    <a:ext uri="{9D8B030D-6E8A-4147-A177-3AD203B41FA5}">
                      <a16:colId xmlns:a16="http://schemas.microsoft.com/office/drawing/2014/main" val="1263136723"/>
                    </a:ext>
                  </a:extLst>
                </a:gridCol>
              </a:tblGrid>
              <a:tr h="441298">
                <a:tc>
                  <a:txBody>
                    <a:bodyPr/>
                    <a:lstStyle/>
                    <a:p>
                      <a:pPr lvl="0" algn="ctr"/>
                      <a:r>
                        <a:rPr lang="de-DE" sz="1500" dirty="0">
                          <a:latin typeface="Arial" panose="020B0604020202020204" pitchFamily="34" charset="0"/>
                          <a:cs typeface="Arial" panose="020B0604020202020204" pitchFamily="34" charset="0"/>
                        </a:rPr>
                        <a:t>Parameter</a:t>
                      </a:r>
                    </a:p>
                  </a:txBody>
                  <a:tcPr marL="121916" marR="121916" marT="60963" marB="60963">
                    <a:solidFill>
                      <a:srgbClr val="002060"/>
                    </a:solidFill>
                  </a:tcPr>
                </a:tc>
                <a:tc>
                  <a:txBody>
                    <a:bodyPr/>
                    <a:lstStyle/>
                    <a:p>
                      <a:pPr lvl="0" algn="ctr"/>
                      <a:r>
                        <a:rPr lang="de-DE" sz="1500" dirty="0">
                          <a:latin typeface="Arial" panose="020B0604020202020204" pitchFamily="34" charset="0"/>
                          <a:cs typeface="Arial" panose="020B0604020202020204" pitchFamily="34" charset="0"/>
                        </a:rPr>
                        <a:t>Unit</a:t>
                      </a:r>
                    </a:p>
                  </a:txBody>
                  <a:tcPr marL="121916" marR="121916" marT="60963" marB="60963">
                    <a:solidFill>
                      <a:srgbClr val="002060"/>
                    </a:solidFill>
                  </a:tcPr>
                </a:tc>
                <a:tc>
                  <a:txBody>
                    <a:bodyPr/>
                    <a:lstStyle/>
                    <a:p>
                      <a:pPr lvl="0" algn="ctr"/>
                      <a:r>
                        <a:rPr lang="de-DE" sz="1500" dirty="0">
                          <a:latin typeface="Arial" panose="020B0604020202020204" pitchFamily="34" charset="0"/>
                          <a:cs typeface="Arial" panose="020B0604020202020204" pitchFamily="34" charset="0"/>
                        </a:rPr>
                        <a:t>Category A</a:t>
                      </a:r>
                    </a:p>
                  </a:txBody>
                  <a:tcPr marL="121916" marR="121916" marT="60963" marB="60963">
                    <a:solidFill>
                      <a:srgbClr val="002060"/>
                    </a:solidFill>
                  </a:tcPr>
                </a:tc>
                <a:tc>
                  <a:txBody>
                    <a:bodyPr/>
                    <a:lstStyle/>
                    <a:p>
                      <a:pPr lvl="0" algn="ctr"/>
                      <a:r>
                        <a:rPr lang="de-DE" sz="1500" dirty="0">
                          <a:latin typeface="Arial" panose="020B0604020202020204" pitchFamily="34" charset="0"/>
                          <a:cs typeface="Arial" panose="020B0604020202020204" pitchFamily="34" charset="0"/>
                        </a:rPr>
                        <a:t>Category B</a:t>
                      </a:r>
                    </a:p>
                  </a:txBody>
                  <a:tcPr marL="121916" marR="121916" marT="60963" marB="60963">
                    <a:solidFill>
                      <a:srgbClr val="002060"/>
                    </a:solidFill>
                  </a:tcPr>
                </a:tc>
                <a:tc>
                  <a:txBody>
                    <a:bodyPr/>
                    <a:lstStyle/>
                    <a:p>
                      <a:pPr lvl="0" algn="ctr"/>
                      <a:r>
                        <a:rPr lang="de-DE" sz="1500" dirty="0">
                          <a:latin typeface="Arial" panose="020B0604020202020204" pitchFamily="34" charset="0"/>
                          <a:cs typeface="Arial" panose="020B0604020202020204" pitchFamily="34" charset="0"/>
                        </a:rPr>
                        <a:t>Category C</a:t>
                      </a:r>
                    </a:p>
                  </a:txBody>
                  <a:tcPr marL="121916" marR="121916" marT="60963" marB="60963">
                    <a:solidFill>
                      <a:srgbClr val="002060"/>
                    </a:solidFill>
                  </a:tcPr>
                </a:tc>
                <a:extLst>
                  <a:ext uri="{0D108BD9-81ED-4DB2-BD59-A6C34878D82A}">
                    <a16:rowId xmlns:a16="http://schemas.microsoft.com/office/drawing/2014/main" val="2389607026"/>
                  </a:ext>
                </a:extLst>
              </a:tr>
              <a:tr h="441298">
                <a:tc>
                  <a:txBody>
                    <a:bodyPr/>
                    <a:lstStyle/>
                    <a:p>
                      <a:pPr lvl="0" algn="ctr"/>
                      <a:r>
                        <a:rPr lang="de-DE" sz="1500" dirty="0">
                          <a:latin typeface="Arial" panose="020B0604020202020204" pitchFamily="34" charset="0"/>
                          <a:cs typeface="Arial" panose="020B0604020202020204" pitchFamily="34" charset="0"/>
                        </a:rPr>
                        <a:t>Cadmium, Cd</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10 or less</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11 – 85</a:t>
                      </a:r>
                    </a:p>
                  </a:txBody>
                  <a:tcPr marL="121916" marR="121916" marT="60963" marB="60963"/>
                </a:tc>
                <a:tc>
                  <a:txBody>
                    <a:bodyPr/>
                    <a:lstStyle/>
                    <a:p>
                      <a:pPr marL="0" lvl="0" indent="0" algn="ctr">
                        <a:buNone/>
                      </a:pPr>
                      <a:r>
                        <a:rPr lang="de-DE" sz="1500">
                          <a:latin typeface="Arial" panose="020B0604020202020204" pitchFamily="34" charset="0"/>
                          <a:cs typeface="Arial" panose="020B0604020202020204" pitchFamily="34" charset="0"/>
                        </a:rPr>
                        <a:t>&gt; 85</a:t>
                      </a:r>
                    </a:p>
                  </a:txBody>
                  <a:tcPr marL="121916" marR="121916" marT="60963" marB="60963"/>
                </a:tc>
                <a:extLst>
                  <a:ext uri="{0D108BD9-81ED-4DB2-BD59-A6C34878D82A}">
                    <a16:rowId xmlns:a16="http://schemas.microsoft.com/office/drawing/2014/main" val="1540819397"/>
                  </a:ext>
                </a:extLst>
              </a:tr>
              <a:tr h="441298">
                <a:tc>
                  <a:txBody>
                    <a:bodyPr/>
                    <a:lstStyle/>
                    <a:p>
                      <a:pPr lvl="0" algn="ctr"/>
                      <a:r>
                        <a:rPr lang="de-DE" sz="1500">
                          <a:latin typeface="Arial" panose="020B0604020202020204" pitchFamily="34" charset="0"/>
                          <a:cs typeface="Arial" panose="020B0604020202020204" pitchFamily="34" charset="0"/>
                        </a:rPr>
                        <a:t>Chromium, Cr</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&lt; 600***</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&lt; 600</a:t>
                      </a:r>
                    </a:p>
                  </a:txBody>
                  <a:tcPr marL="121916" marR="121916" marT="60963" marB="60963"/>
                </a:tc>
                <a:tc>
                  <a:txBody>
                    <a:bodyPr/>
                    <a:lstStyle/>
                    <a:p>
                      <a:pPr marL="0" lvl="0" indent="0" algn="ctr">
                        <a:buNone/>
                      </a:pPr>
                      <a:r>
                        <a:rPr lang="de-DE" sz="1500">
                          <a:latin typeface="Arial" panose="020B0604020202020204" pitchFamily="34" charset="0"/>
                          <a:cs typeface="Arial" panose="020B0604020202020204" pitchFamily="34" charset="0"/>
                        </a:rPr>
                        <a:t>&gt; 600</a:t>
                      </a:r>
                    </a:p>
                  </a:txBody>
                  <a:tcPr marL="121916" marR="121916" marT="60963" marB="60963"/>
                </a:tc>
                <a:extLst>
                  <a:ext uri="{0D108BD9-81ED-4DB2-BD59-A6C34878D82A}">
                    <a16:rowId xmlns:a16="http://schemas.microsoft.com/office/drawing/2014/main" val="258707921"/>
                  </a:ext>
                </a:extLst>
              </a:tr>
              <a:tr h="441298">
                <a:tc>
                  <a:txBody>
                    <a:bodyPr/>
                    <a:lstStyle/>
                    <a:p>
                      <a:pPr lvl="0" algn="ctr"/>
                      <a:r>
                        <a:rPr lang="de-DE" sz="1500" dirty="0">
                          <a:latin typeface="Arial" panose="020B0604020202020204" pitchFamily="34" charset="0"/>
                          <a:cs typeface="Arial" panose="020B0604020202020204" pitchFamily="34" charset="0"/>
                        </a:rPr>
                        <a:t>Copper, Cu</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800 or less</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801 – 4300</a:t>
                      </a:r>
                    </a:p>
                  </a:txBody>
                  <a:tcPr marL="121916" marR="121916" marT="60963" marB="60963"/>
                </a:tc>
                <a:tc>
                  <a:txBody>
                    <a:bodyPr/>
                    <a:lstStyle/>
                    <a:p>
                      <a:pPr marL="0" lvl="0" indent="0" algn="ctr">
                        <a:buNone/>
                      </a:pPr>
                      <a:r>
                        <a:rPr lang="de-DE" sz="1500">
                          <a:latin typeface="Arial" panose="020B0604020202020204" pitchFamily="34" charset="0"/>
                          <a:cs typeface="Arial" panose="020B0604020202020204" pitchFamily="34" charset="0"/>
                        </a:rPr>
                        <a:t>&gt; 4300</a:t>
                      </a:r>
                    </a:p>
                  </a:txBody>
                  <a:tcPr marL="121916" marR="121916" marT="60963" marB="60963"/>
                </a:tc>
                <a:extLst>
                  <a:ext uri="{0D108BD9-81ED-4DB2-BD59-A6C34878D82A}">
                    <a16:rowId xmlns:a16="http://schemas.microsoft.com/office/drawing/2014/main" val="3250513097"/>
                  </a:ext>
                </a:extLst>
              </a:tr>
              <a:tr h="441298">
                <a:tc>
                  <a:txBody>
                    <a:bodyPr/>
                    <a:lstStyle/>
                    <a:p>
                      <a:pPr lvl="0" algn="ctr"/>
                      <a:r>
                        <a:rPr lang="de-DE" sz="1500">
                          <a:latin typeface="Arial" panose="020B0604020202020204" pitchFamily="34" charset="0"/>
                          <a:cs typeface="Arial" panose="020B0604020202020204" pitchFamily="34" charset="0"/>
                        </a:rPr>
                        <a:t>Lead, Pb</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&lt; 840**</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&lt; 840</a:t>
                      </a:r>
                    </a:p>
                  </a:txBody>
                  <a:tcPr marL="121916" marR="121916" marT="60963" marB="60963"/>
                </a:tc>
                <a:tc>
                  <a:txBody>
                    <a:bodyPr/>
                    <a:lstStyle/>
                    <a:p>
                      <a:pPr marL="0" lvl="0" indent="0" algn="ctr">
                        <a:buNone/>
                      </a:pPr>
                      <a:r>
                        <a:rPr lang="de-DE" sz="1500">
                          <a:latin typeface="Arial" panose="020B0604020202020204" pitchFamily="34" charset="0"/>
                          <a:cs typeface="Arial" panose="020B0604020202020204" pitchFamily="34" charset="0"/>
                        </a:rPr>
                        <a:t>&gt; 840</a:t>
                      </a:r>
                    </a:p>
                  </a:txBody>
                  <a:tcPr marL="121916" marR="121916" marT="60963" marB="60963"/>
                </a:tc>
                <a:extLst>
                  <a:ext uri="{0D108BD9-81ED-4DB2-BD59-A6C34878D82A}">
                    <a16:rowId xmlns:a16="http://schemas.microsoft.com/office/drawing/2014/main" val="2323807313"/>
                  </a:ext>
                </a:extLst>
              </a:tr>
              <a:tr h="441298">
                <a:tc>
                  <a:txBody>
                    <a:bodyPr/>
                    <a:lstStyle/>
                    <a:p>
                      <a:pPr lvl="0" algn="ctr"/>
                      <a:r>
                        <a:rPr lang="de-DE" sz="1500">
                          <a:latin typeface="Arial" panose="020B0604020202020204" pitchFamily="34" charset="0"/>
                          <a:cs typeface="Arial" panose="020B0604020202020204" pitchFamily="34" charset="0"/>
                        </a:rPr>
                        <a:t>Nickel, Ni</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200 or less</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201 - 420</a:t>
                      </a:r>
                    </a:p>
                  </a:txBody>
                  <a:tcPr marL="121916" marR="121916" marT="60963" marB="60963"/>
                </a:tc>
                <a:tc>
                  <a:txBody>
                    <a:bodyPr/>
                    <a:lstStyle/>
                    <a:p>
                      <a:pPr marL="0" lvl="0" indent="0" algn="ctr">
                        <a:buNone/>
                      </a:pPr>
                      <a:r>
                        <a:rPr lang="de-DE" sz="1500">
                          <a:latin typeface="Arial" panose="020B0604020202020204" pitchFamily="34" charset="0"/>
                          <a:cs typeface="Arial" panose="020B0604020202020204" pitchFamily="34" charset="0"/>
                        </a:rPr>
                        <a:t>&gt; 420</a:t>
                      </a:r>
                    </a:p>
                  </a:txBody>
                  <a:tcPr marL="121916" marR="121916" marT="60963" marB="60963"/>
                </a:tc>
                <a:extLst>
                  <a:ext uri="{0D108BD9-81ED-4DB2-BD59-A6C34878D82A}">
                    <a16:rowId xmlns:a16="http://schemas.microsoft.com/office/drawing/2014/main" val="82220865"/>
                  </a:ext>
                </a:extLst>
              </a:tr>
              <a:tr h="441298">
                <a:tc>
                  <a:txBody>
                    <a:bodyPr/>
                    <a:lstStyle/>
                    <a:p>
                      <a:pPr lvl="0" algn="ctr"/>
                      <a:r>
                        <a:rPr lang="de-DE" sz="1500">
                          <a:latin typeface="Arial" panose="020B0604020202020204" pitchFamily="34" charset="0"/>
                          <a:cs typeface="Arial" panose="020B0604020202020204" pitchFamily="34" charset="0"/>
                        </a:rPr>
                        <a:t>Zinc, Zn</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2500 or less</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2501 – 7500</a:t>
                      </a:r>
                    </a:p>
                  </a:txBody>
                  <a:tcPr marL="121916" marR="121916" marT="60963" marB="60963"/>
                </a:tc>
                <a:tc>
                  <a:txBody>
                    <a:bodyPr/>
                    <a:lstStyle/>
                    <a:p>
                      <a:pPr marL="0" lvl="0" indent="0" algn="ctr">
                        <a:buNone/>
                      </a:pPr>
                      <a:r>
                        <a:rPr lang="de-DE" sz="1500" dirty="0">
                          <a:latin typeface="Arial" panose="020B0604020202020204" pitchFamily="34" charset="0"/>
                          <a:cs typeface="Arial" panose="020B0604020202020204" pitchFamily="34" charset="0"/>
                        </a:rPr>
                        <a:t>&gt; 7500</a:t>
                      </a:r>
                    </a:p>
                  </a:txBody>
                  <a:tcPr marL="121916" marR="121916" marT="60963" marB="60963"/>
                </a:tc>
                <a:extLst>
                  <a:ext uri="{0D108BD9-81ED-4DB2-BD59-A6C34878D82A}">
                    <a16:rowId xmlns:a16="http://schemas.microsoft.com/office/drawing/2014/main" val="3162184512"/>
                  </a:ext>
                </a:extLst>
              </a:tr>
              <a:tr h="441298">
                <a:tc>
                  <a:txBody>
                    <a:bodyPr/>
                    <a:lstStyle/>
                    <a:p>
                      <a:pPr lvl="0" algn="ctr"/>
                      <a:r>
                        <a:rPr lang="de-DE" sz="1500">
                          <a:latin typeface="Arial" panose="020B0604020202020204" pitchFamily="34" charset="0"/>
                          <a:cs typeface="Arial" panose="020B0604020202020204" pitchFamily="34" charset="0"/>
                        </a:rPr>
                        <a:t>Mercury, Hg</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mg/kg</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8 or less</a:t>
                      </a:r>
                    </a:p>
                  </a:txBody>
                  <a:tcPr marL="121916" marR="121916" marT="60963" marB="60963"/>
                </a:tc>
                <a:tc>
                  <a:txBody>
                    <a:bodyPr/>
                    <a:lstStyle/>
                    <a:p>
                      <a:pPr lvl="0" algn="ctr"/>
                      <a:r>
                        <a:rPr lang="de-DE" sz="1500">
                          <a:latin typeface="Arial" panose="020B0604020202020204" pitchFamily="34" charset="0"/>
                          <a:cs typeface="Arial" panose="020B0604020202020204" pitchFamily="34" charset="0"/>
                        </a:rPr>
                        <a:t>9 - 57</a:t>
                      </a:r>
                    </a:p>
                  </a:txBody>
                  <a:tcPr marL="121916" marR="121916" marT="60963" marB="60963"/>
                </a:tc>
                <a:tc>
                  <a:txBody>
                    <a:bodyPr/>
                    <a:lstStyle/>
                    <a:p>
                      <a:pPr lvl="0" algn="ctr"/>
                      <a:r>
                        <a:rPr lang="de-DE" sz="1500" dirty="0">
                          <a:latin typeface="Arial" panose="020B0604020202020204" pitchFamily="34" charset="0"/>
                          <a:cs typeface="Arial" panose="020B0604020202020204" pitchFamily="34" charset="0"/>
                        </a:rPr>
                        <a:t>&gt; 57</a:t>
                      </a:r>
                    </a:p>
                  </a:txBody>
                  <a:tcPr marL="121916" marR="121916" marT="60963" marB="60963"/>
                </a:tc>
                <a:extLst>
                  <a:ext uri="{0D108BD9-81ED-4DB2-BD59-A6C34878D82A}">
                    <a16:rowId xmlns:a16="http://schemas.microsoft.com/office/drawing/2014/main" val="2463112156"/>
                  </a:ext>
                </a:extLst>
              </a:tr>
            </a:tbl>
          </a:graphicData>
        </a:graphic>
      </p:graphicFrame>
      <p:sp>
        <p:nvSpPr>
          <p:cNvPr id="4" name="Rectangle 3">
            <a:extLst>
              <a:ext uri="{FF2B5EF4-FFF2-40B4-BE49-F238E27FC236}">
                <a16:creationId xmlns:a16="http://schemas.microsoft.com/office/drawing/2014/main" id="{8404509A-37E0-2066-8B9F-ED01298EF15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B05722-BADF-107B-C563-645C02BC92C9}"/>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3C08E5D-E38B-3A98-0AA7-7E497590AA9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CCBD3C32-3653-F0FF-07B2-055AA6651C63}"/>
              </a:ext>
            </a:extLst>
          </p:cNvPr>
          <p:cNvSpPr txBox="1">
            <a:spLocks/>
          </p:cNvSpPr>
          <p:nvPr/>
        </p:nvSpPr>
        <p:spPr>
          <a:xfrm>
            <a:off x="367487" y="6417474"/>
            <a:ext cx="450850" cy="92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60BA0E-20D0-4E7C-B286-26C960A6788F}" type="slidenum">
              <a:rPr lang="en-GB" smtClean="0">
                <a:latin typeface="Arial" panose="020B0604020202020204" pitchFamily="34" charset="0"/>
                <a:cs typeface="Arial" panose="020B0604020202020204" pitchFamily="34" charset="0"/>
              </a:rPr>
              <a:pPr/>
              <a:t>37</a:t>
            </a:fld>
            <a:endParaRPr lang="en-GB" dirty="0">
              <a:latin typeface="Arial" panose="020B0604020202020204" pitchFamily="34" charset="0"/>
              <a:cs typeface="Arial" panose="020B0604020202020204" pitchFamily="34" charset="0"/>
            </a:endParaRPr>
          </a:p>
        </p:txBody>
      </p:sp>
      <p:sp>
        <p:nvSpPr>
          <p:cNvPr id="10" name="Date Placeholder 1">
            <a:extLst>
              <a:ext uri="{FF2B5EF4-FFF2-40B4-BE49-F238E27FC236}">
                <a16:creationId xmlns:a16="http://schemas.microsoft.com/office/drawing/2014/main" id="{D2E49273-CB68-4600-8506-F22016AEA705}"/>
              </a:ext>
            </a:extLst>
          </p:cNvPr>
          <p:cNvSpPr txBox="1">
            <a:spLocks/>
          </p:cNvSpPr>
          <p:nvPr/>
        </p:nvSpPr>
        <p:spPr>
          <a:xfrm>
            <a:off x="1045667" y="6417473"/>
            <a:ext cx="1188483" cy="9233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40116A-3AD0-47B3-87B2-8783CDD88A10}" type="datetime1">
              <a:rPr lang="en-IN" smtClean="0">
                <a:latin typeface="Arial" panose="020B0604020202020204" pitchFamily="34" charset="0"/>
                <a:cs typeface="Arial" panose="020B0604020202020204" pitchFamily="34" charset="0"/>
              </a:rPr>
              <a:pPr/>
              <a:t>05-11-2022</a:t>
            </a:fld>
            <a:endParaRPr lang="en-US" dirty="0">
              <a:latin typeface="Arial" panose="020B0604020202020204" pitchFamily="34" charset="0"/>
              <a:cs typeface="Arial" panose="020B0604020202020204" pitchFamily="34" charset="0"/>
            </a:endParaRPr>
          </a:p>
        </p:txBody>
      </p:sp>
      <p:sp>
        <p:nvSpPr>
          <p:cNvPr id="15" name="Footer Placeholder 2">
            <a:extLst>
              <a:ext uri="{FF2B5EF4-FFF2-40B4-BE49-F238E27FC236}">
                <a16:creationId xmlns:a16="http://schemas.microsoft.com/office/drawing/2014/main" id="{62E96297-56CD-353A-8B24-DD5038F38047}"/>
              </a:ext>
            </a:extLst>
          </p:cNvPr>
          <p:cNvSpPr txBox="1">
            <a:spLocks/>
          </p:cNvSpPr>
          <p:nvPr/>
        </p:nvSpPr>
        <p:spPr>
          <a:xfrm>
            <a:off x="1969933" y="6417474"/>
            <a:ext cx="3255389" cy="923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62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2542630"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Group work</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1"/>
            <a:ext cx="619125" cy="553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50434AB9-8668-4499-86F7-B90228EF6B59}"/>
              </a:ext>
            </a:extLst>
          </p:cNvPr>
          <p:cNvPicPr>
            <a:picLocks noChangeAspect="1"/>
          </p:cNvPicPr>
          <p:nvPr/>
        </p:nvPicPr>
        <p:blipFill rotWithShape="1">
          <a:blip r:embed="rId4">
            <a:extLst>
              <a:ext uri="{28A0092B-C50C-407E-A947-70E740481C1C}">
                <a14:useLocalDpi xmlns:a14="http://schemas.microsoft.com/office/drawing/2010/main" val="0"/>
              </a:ext>
            </a:extLst>
          </a:blip>
          <a:srcRect l="23634" t="-384" r="10492" b="384"/>
          <a:stretch/>
        </p:blipFill>
        <p:spPr>
          <a:xfrm>
            <a:off x="1040051" y="2041002"/>
            <a:ext cx="2979203" cy="2979203"/>
          </a:xfrm>
          <a:prstGeom prst="ellipse">
            <a:avLst/>
          </a:prstGeom>
          <a:ln w="3175">
            <a:solidFill>
              <a:schemeClr val="tx1"/>
            </a:solidFill>
          </a:ln>
        </p:spPr>
      </p:pic>
      <p:sp>
        <p:nvSpPr>
          <p:cNvPr id="4" name="Speech Bubble: Rectangle with Corners Rounded 3">
            <a:extLst>
              <a:ext uri="{FF2B5EF4-FFF2-40B4-BE49-F238E27FC236}">
                <a16:creationId xmlns:a16="http://schemas.microsoft.com/office/drawing/2014/main" id="{3224A6E3-FEE9-4A4C-A4CB-4D26DE7A9CF9}"/>
              </a:ext>
            </a:extLst>
          </p:cNvPr>
          <p:cNvSpPr/>
          <p:nvPr/>
        </p:nvSpPr>
        <p:spPr>
          <a:xfrm>
            <a:off x="4709886" y="1088571"/>
            <a:ext cx="3931855" cy="2634343"/>
          </a:xfrm>
          <a:prstGeom prst="wedgeRoundRectCallout">
            <a:avLst>
              <a:gd name="adj1" fmla="val -40767"/>
              <a:gd name="adj2" fmla="val 110985"/>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6" name="Speech Bubble: Oval 5">
            <a:extLst>
              <a:ext uri="{FF2B5EF4-FFF2-40B4-BE49-F238E27FC236}">
                <a16:creationId xmlns:a16="http://schemas.microsoft.com/office/drawing/2014/main" id="{1568DCF2-8F5D-4374-9F24-591BE196B381}"/>
              </a:ext>
            </a:extLst>
          </p:cNvPr>
          <p:cNvSpPr/>
          <p:nvPr/>
        </p:nvSpPr>
        <p:spPr>
          <a:xfrm>
            <a:off x="7300686" y="1000899"/>
            <a:ext cx="4616241" cy="3411444"/>
          </a:xfrm>
          <a:prstGeom prst="wedgeEllipseCallout">
            <a:avLst>
              <a:gd name="adj1" fmla="val 26504"/>
              <a:gd name="adj2" fmla="val 87535"/>
            </a:avLst>
          </a:prstGeom>
          <a:ln w="28575">
            <a:solidFill>
              <a:schemeClr val="bg1">
                <a:lumMod val="9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16" name="Textfeld 22">
            <a:extLst>
              <a:ext uri="{FF2B5EF4-FFF2-40B4-BE49-F238E27FC236}">
                <a16:creationId xmlns:a16="http://schemas.microsoft.com/office/drawing/2014/main" id="{A297FA9F-4819-49DC-88FC-A1A69F8EC7C1}"/>
              </a:ext>
            </a:extLst>
          </p:cNvPr>
          <p:cNvSpPr txBox="1"/>
          <p:nvPr/>
        </p:nvSpPr>
        <p:spPr>
          <a:xfrm>
            <a:off x="5109638" y="1802134"/>
            <a:ext cx="2009619" cy="1300356"/>
          </a:xfrm>
          <a:prstGeom prst="rect">
            <a:avLst/>
          </a:prstGeom>
          <a:noFill/>
          <a:ln cap="flat">
            <a:noFill/>
          </a:ln>
        </p:spPr>
        <p:txBody>
          <a:bodyPr vert="horz" wrap="square" lIns="68580" tIns="34290" rIns="68580" bIns="34290" anchor="t" anchorCtr="0" compatLnSpc="1">
            <a:spAutoFit/>
          </a:bodyPr>
          <a:lstStyle/>
          <a:p>
            <a:pPr defTabSz="514350">
              <a:defRPr sz="1800" b="0" i="0" u="none" strike="noStrike" kern="0" cap="none" spc="0" baseline="0">
                <a:solidFill>
                  <a:srgbClr val="000000"/>
                </a:solidFill>
                <a:uFillTx/>
              </a:defRPr>
            </a:pPr>
            <a:r>
              <a:rPr lang="en-GB" sz="2000" b="1" dirty="0">
                <a:solidFill>
                  <a:schemeClr val="bg1">
                    <a:lumMod val="95000"/>
                  </a:schemeClr>
                </a:solidFill>
                <a:latin typeface="Arial" panose="020B0604020202020204" pitchFamily="34" charset="0"/>
                <a:cs typeface="Arial" panose="020B0604020202020204" pitchFamily="34" charset="0"/>
              </a:rPr>
              <a:t>15 min Group Work, please document your results</a:t>
            </a:r>
          </a:p>
        </p:txBody>
      </p:sp>
      <p:sp>
        <p:nvSpPr>
          <p:cNvPr id="17" name="Textfeld 21">
            <a:extLst>
              <a:ext uri="{FF2B5EF4-FFF2-40B4-BE49-F238E27FC236}">
                <a16:creationId xmlns:a16="http://schemas.microsoft.com/office/drawing/2014/main" id="{109F0F7B-E72E-43A5-B94B-872504A487D1}"/>
              </a:ext>
            </a:extLst>
          </p:cNvPr>
          <p:cNvSpPr txBox="1"/>
          <p:nvPr/>
        </p:nvSpPr>
        <p:spPr>
          <a:xfrm>
            <a:off x="8110168" y="1351050"/>
            <a:ext cx="3402377" cy="2285241"/>
          </a:xfrm>
          <a:prstGeom prst="rect">
            <a:avLst/>
          </a:prstGeom>
          <a:noFill/>
          <a:ln cap="flat">
            <a:noFill/>
          </a:ln>
        </p:spPr>
        <p:txBody>
          <a:bodyPr vert="horz" wrap="square" lIns="68580" tIns="34290" rIns="68580" bIns="34290" anchor="t" anchorCtr="0" compatLnSpc="1">
            <a:spAutoFit/>
          </a:bodyPr>
          <a:lstStyle/>
          <a:p>
            <a:pPr defTabSz="514350">
              <a:defRPr sz="1800" b="0" i="0" u="none" strike="noStrike" kern="0" cap="none" spc="0" baseline="0">
                <a:solidFill>
                  <a:srgbClr val="000000"/>
                </a:solidFill>
                <a:uFillTx/>
              </a:defRPr>
            </a:pPr>
            <a:endParaRPr lang="en-US" dirty="0">
              <a:solidFill>
                <a:schemeClr val="bg1">
                  <a:lumMod val="95000"/>
                </a:schemeClr>
              </a:solidFill>
              <a:latin typeface="Arial" panose="020B0604020202020204" pitchFamily="34" charset="0"/>
              <a:cs typeface="Arial" panose="020B0604020202020204" pitchFamily="34" charset="0"/>
            </a:endParaRPr>
          </a:p>
          <a:p>
            <a:pPr defTabSz="514350">
              <a:defRPr sz="1800" b="0" i="0" u="none" strike="noStrike" kern="0" cap="none" spc="0" baseline="0">
                <a:solidFill>
                  <a:srgbClr val="000000"/>
                </a:solidFill>
                <a:uFillTx/>
              </a:defRPr>
            </a:pPr>
            <a:r>
              <a:rPr lang="en-US" u="sng" dirty="0">
                <a:solidFill>
                  <a:schemeClr val="bg1">
                    <a:lumMod val="95000"/>
                  </a:schemeClr>
                </a:solidFill>
                <a:latin typeface="Arial" panose="020B0604020202020204" pitchFamily="34" charset="0"/>
                <a:cs typeface="Arial" panose="020B0604020202020204" pitchFamily="34" charset="0"/>
              </a:rPr>
              <a:t>Discuss your experience with wastewater testing</a:t>
            </a:r>
            <a:r>
              <a:rPr lang="en-US" dirty="0">
                <a:solidFill>
                  <a:schemeClr val="bg1">
                    <a:lumMod val="95000"/>
                  </a:schemeClr>
                </a:solidFill>
                <a:latin typeface="Arial" panose="020B0604020202020204" pitchFamily="34" charset="0"/>
                <a:cs typeface="Arial" panose="020B0604020202020204" pitchFamily="34" charset="0"/>
              </a:rPr>
              <a:t>.</a:t>
            </a:r>
          </a:p>
          <a:p>
            <a:pPr defTabSz="514350">
              <a:defRPr sz="1800" b="0" i="0" u="none" strike="noStrike" kern="0" cap="none" spc="0" baseline="0">
                <a:solidFill>
                  <a:srgbClr val="000000"/>
                </a:solidFill>
                <a:uFillTx/>
              </a:defRPr>
            </a:pPr>
            <a:endParaRPr lang="en-US" dirty="0">
              <a:solidFill>
                <a:schemeClr val="bg1">
                  <a:lumMod val="95000"/>
                </a:schemeClr>
              </a:solidFill>
              <a:latin typeface="Arial" panose="020B0604020202020204" pitchFamily="34" charset="0"/>
              <a:cs typeface="Arial" panose="020B0604020202020204" pitchFamily="34" charset="0"/>
            </a:endParaRPr>
          </a:p>
          <a:p>
            <a:pPr defTabSz="514350">
              <a:defRPr sz="1800" b="0" i="0" u="none" strike="noStrike" kern="0" cap="none" spc="0" baseline="0">
                <a:solidFill>
                  <a:srgbClr val="000000"/>
                </a:solidFill>
                <a:uFillTx/>
              </a:defRPr>
            </a:pPr>
            <a:r>
              <a:rPr lang="en-US" dirty="0">
                <a:solidFill>
                  <a:schemeClr val="bg1">
                    <a:lumMod val="95000"/>
                  </a:schemeClr>
                </a:solidFill>
                <a:latin typeface="Arial" panose="020B0604020202020204" pitchFamily="34" charset="0"/>
                <a:cs typeface="Arial" panose="020B0604020202020204" pitchFamily="34" charset="0"/>
              </a:rPr>
              <a:t>What were your challenges?</a:t>
            </a:r>
          </a:p>
          <a:p>
            <a:pPr defTabSz="514350">
              <a:defRPr sz="1800" b="0" i="0" u="none" strike="noStrike" kern="0" cap="none" spc="0" baseline="0">
                <a:solidFill>
                  <a:srgbClr val="000000"/>
                </a:solidFill>
                <a:uFillTx/>
              </a:defRPr>
            </a:pPr>
            <a:endParaRPr lang="en-US" dirty="0">
              <a:solidFill>
                <a:schemeClr val="bg1">
                  <a:lumMod val="95000"/>
                </a:schemeClr>
              </a:solidFill>
              <a:latin typeface="Arial" panose="020B0604020202020204" pitchFamily="34" charset="0"/>
              <a:cs typeface="Arial" panose="020B0604020202020204" pitchFamily="34" charset="0"/>
            </a:endParaRPr>
          </a:p>
          <a:p>
            <a:pPr defTabSz="514350">
              <a:defRPr sz="1800" b="0" i="0" u="none" strike="noStrike" kern="0" cap="none" spc="0" baseline="0">
                <a:solidFill>
                  <a:srgbClr val="000000"/>
                </a:solidFill>
                <a:uFillTx/>
              </a:defRPr>
            </a:pPr>
            <a:r>
              <a:rPr lang="en-US" dirty="0">
                <a:solidFill>
                  <a:schemeClr val="bg1">
                    <a:lumMod val="95000"/>
                  </a:schemeClr>
                </a:solidFill>
                <a:latin typeface="Arial" panose="020B0604020202020204" pitchFamily="34" charset="0"/>
                <a:cs typeface="Arial" panose="020B0604020202020204" pitchFamily="34" charset="0"/>
              </a:rPr>
              <a:t>What solutions have you found to positive test results? </a:t>
            </a:r>
          </a:p>
        </p:txBody>
      </p:sp>
      <p:sp>
        <p:nvSpPr>
          <p:cNvPr id="7" name="Rectangle 6">
            <a:extLst>
              <a:ext uri="{FF2B5EF4-FFF2-40B4-BE49-F238E27FC236}">
                <a16:creationId xmlns:a16="http://schemas.microsoft.com/office/drawing/2014/main" id="{65057B3C-63F2-A2C9-46F1-14CDDB6AFF94}"/>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D6106E-1852-0F15-99CE-39BC8068D1DB}"/>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5B60954-6684-533F-6AAD-14A74D3903BC}"/>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24" name="Slide Number Placeholder 3">
            <a:extLst>
              <a:ext uri="{FF2B5EF4-FFF2-40B4-BE49-F238E27FC236}">
                <a16:creationId xmlns:a16="http://schemas.microsoft.com/office/drawing/2014/main" id="{97F6A979-7BF2-3C6E-D209-29DE2F341A78}"/>
              </a:ext>
            </a:extLst>
          </p:cNvPr>
          <p:cNvSpPr txBox="1">
            <a:spLocks/>
          </p:cNvSpPr>
          <p:nvPr/>
        </p:nvSpPr>
        <p:spPr>
          <a:xfrm>
            <a:off x="367487" y="6417474"/>
            <a:ext cx="450850" cy="92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60BA0E-20D0-4E7C-B286-26C960A6788F}" type="slidenum">
              <a:rPr lang="en-GB" smtClean="0">
                <a:latin typeface="Arial" panose="020B0604020202020204" pitchFamily="34" charset="0"/>
                <a:cs typeface="Arial" panose="020B0604020202020204" pitchFamily="34" charset="0"/>
              </a:rPr>
              <a:pPr/>
              <a:t>38</a:t>
            </a:fld>
            <a:endParaRPr lang="en-GB" dirty="0">
              <a:latin typeface="Arial" panose="020B0604020202020204" pitchFamily="34" charset="0"/>
              <a:cs typeface="Arial" panose="020B0604020202020204" pitchFamily="34" charset="0"/>
            </a:endParaRPr>
          </a:p>
        </p:txBody>
      </p:sp>
      <p:sp>
        <p:nvSpPr>
          <p:cNvPr id="25" name="Date Placeholder 1">
            <a:extLst>
              <a:ext uri="{FF2B5EF4-FFF2-40B4-BE49-F238E27FC236}">
                <a16:creationId xmlns:a16="http://schemas.microsoft.com/office/drawing/2014/main" id="{882234CC-8644-F11D-D505-092190236F7C}"/>
              </a:ext>
            </a:extLst>
          </p:cNvPr>
          <p:cNvSpPr txBox="1">
            <a:spLocks/>
          </p:cNvSpPr>
          <p:nvPr/>
        </p:nvSpPr>
        <p:spPr>
          <a:xfrm>
            <a:off x="1045667" y="6417473"/>
            <a:ext cx="1188483" cy="9233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40116A-3AD0-47B3-87B2-8783CDD88A10}" type="datetime1">
              <a:rPr lang="en-IN" smtClean="0">
                <a:latin typeface="Arial" panose="020B0604020202020204" pitchFamily="34" charset="0"/>
                <a:cs typeface="Arial" panose="020B0604020202020204" pitchFamily="34" charset="0"/>
              </a:rPr>
              <a:pPr/>
              <a:t>05-11-2022</a:t>
            </a:fld>
            <a:endParaRPr lang="en-US" dirty="0">
              <a:latin typeface="Arial" panose="020B0604020202020204" pitchFamily="34" charset="0"/>
              <a:cs typeface="Arial" panose="020B0604020202020204" pitchFamily="34" charset="0"/>
            </a:endParaRPr>
          </a:p>
        </p:txBody>
      </p:sp>
      <p:sp>
        <p:nvSpPr>
          <p:cNvPr id="26" name="Footer Placeholder 2">
            <a:extLst>
              <a:ext uri="{FF2B5EF4-FFF2-40B4-BE49-F238E27FC236}">
                <a16:creationId xmlns:a16="http://schemas.microsoft.com/office/drawing/2014/main" id="{658C51EA-05DC-254C-4777-A2A748DBE3E3}"/>
              </a:ext>
            </a:extLst>
          </p:cNvPr>
          <p:cNvSpPr txBox="1">
            <a:spLocks/>
          </p:cNvSpPr>
          <p:nvPr/>
        </p:nvSpPr>
        <p:spPr>
          <a:xfrm>
            <a:off x="1969933" y="6417474"/>
            <a:ext cx="3255389" cy="923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011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3847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35" b="11335"/>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0" y="0"/>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611636" y="2169710"/>
            <a:ext cx="8686475" cy="1754326"/>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Sources of hazardous materials the general effluent, hazardous pollutants in garment washing effluent</a:t>
            </a:r>
          </a:p>
        </p:txBody>
      </p:sp>
      <p:sp>
        <p:nvSpPr>
          <p:cNvPr id="3" name="Rectangle 2">
            <a:extLst>
              <a:ext uri="{FF2B5EF4-FFF2-40B4-BE49-F238E27FC236}">
                <a16:creationId xmlns:a16="http://schemas.microsoft.com/office/drawing/2014/main" id="{1E534842-F18C-5F8C-7987-722C06094A84}"/>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B402354-E2A5-F9EA-1453-C34B7B8CA276}"/>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DA42F29-9836-770F-54B1-2FA5FBA9B9A9}"/>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7A840D50-997F-B288-6E6E-5E5FD3896835}"/>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4</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036B2920-36EC-B2C0-C2F1-AD87D9A102A1}"/>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A8A833D8-504A-B303-24C6-4A18CB36A57E}"/>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9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8711202" cy="1015663"/>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The use of harmful chemicals in the textile sector has consequences for the environment</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1"/>
            <a:ext cx="619125" cy="1015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70F7D3F-E9AB-4B89-BCBE-03003537F674}"/>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C615191-CBE9-4F09-884A-D4524FE09008}"/>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E05828-63B9-4406-B1E9-219EEF3970E5}"/>
              </a:ext>
            </a:extLst>
          </p:cNvPr>
          <p:cNvSpPr txBox="1"/>
          <p:nvPr/>
        </p:nvSpPr>
        <p:spPr>
          <a:xfrm>
            <a:off x="5768086" y="2893880"/>
            <a:ext cx="6096000" cy="1938992"/>
          </a:xfrm>
          <a:prstGeom prst="rect">
            <a:avLst/>
          </a:prstGeom>
          <a:noFill/>
        </p:spPr>
        <p:txBody>
          <a:bodyPr wrap="square">
            <a:spAutoFit/>
          </a:bodyPr>
          <a:lstStyle/>
          <a:p>
            <a:pPr marL="285750" lvl="0" indent="-285750">
              <a:buSzPct val="100000"/>
              <a:buFont typeface="Arial" pitchFamily="34"/>
              <a:buChar char="•"/>
            </a:pPr>
            <a:r>
              <a:rPr lang="en-GB" sz="2400" dirty="0">
                <a:latin typeface="Arial" panose="020B0604020202020204" pitchFamily="34" charset="0"/>
                <a:cs typeface="Arial" panose="020B0604020202020204" pitchFamily="34" charset="0"/>
              </a:rPr>
              <a:t>Water pollution</a:t>
            </a:r>
          </a:p>
          <a:p>
            <a:pPr marL="285750" lvl="0" indent="-285750">
              <a:buSzPct val="100000"/>
              <a:buFont typeface="Arial" pitchFamily="34"/>
              <a:buChar char="•"/>
            </a:pPr>
            <a:r>
              <a:rPr lang="en-GB" sz="2400" dirty="0">
                <a:latin typeface="Arial" panose="020B0604020202020204" pitchFamily="34" charset="0"/>
                <a:cs typeface="Arial" panose="020B0604020202020204" pitchFamily="34" charset="0"/>
              </a:rPr>
              <a:t>Pollution of soil and farmland </a:t>
            </a:r>
          </a:p>
          <a:p>
            <a:pPr marL="285750" lvl="0" indent="-285750">
              <a:buSzPct val="100000"/>
              <a:buFont typeface="Arial" pitchFamily="34"/>
              <a:buChar char="•"/>
            </a:pPr>
            <a:r>
              <a:rPr lang="en-GB" sz="2400" dirty="0">
                <a:latin typeface="Arial" panose="020B0604020202020204" pitchFamily="34" charset="0"/>
                <a:cs typeface="Arial" panose="020B0604020202020204" pitchFamily="34" charset="0"/>
              </a:rPr>
              <a:t>Hazardous waste generation       </a:t>
            </a:r>
          </a:p>
          <a:p>
            <a:pPr marL="285750" lvl="0" indent="-285750">
              <a:buSzPct val="100000"/>
              <a:buFont typeface="Arial" pitchFamily="34"/>
              <a:buChar char="•"/>
            </a:pPr>
            <a:r>
              <a:rPr lang="en-GB" sz="2400" dirty="0">
                <a:latin typeface="Arial" panose="020B0604020202020204" pitchFamily="34" charset="0"/>
                <a:cs typeface="Arial" panose="020B0604020202020204" pitchFamily="34" charset="0"/>
              </a:rPr>
              <a:t>Pesticides used for cotton </a:t>
            </a:r>
            <a:endParaRPr lang="de-DE" sz="2400" dirty="0">
              <a:latin typeface="Arial" panose="020B0604020202020204" pitchFamily="34" charset="0"/>
              <a:cs typeface="Arial" panose="020B0604020202020204" pitchFamily="34" charset="0"/>
            </a:endParaRPr>
          </a:p>
          <a:p>
            <a:pPr lvl="0"/>
            <a:endParaRPr lang="en-US" sz="2400" dirty="0">
              <a:latin typeface="Arial" panose="020B0604020202020204" pitchFamily="34" charset="0"/>
              <a:cs typeface="Arial" panose="020B0604020202020204" pitchFamily="34" charset="0"/>
            </a:endParaRPr>
          </a:p>
        </p:txBody>
      </p:sp>
      <p:pic>
        <p:nvPicPr>
          <p:cNvPr id="17" name="Grafik 5">
            <a:extLst>
              <a:ext uri="{FF2B5EF4-FFF2-40B4-BE49-F238E27FC236}">
                <a16:creationId xmlns:a16="http://schemas.microsoft.com/office/drawing/2014/main" id="{3BBBEC8E-1274-4F04-9E53-4B12D2A4B13C}"/>
              </a:ext>
            </a:extLst>
          </p:cNvPr>
          <p:cNvPicPr>
            <a:picLocks noChangeAspect="1"/>
          </p:cNvPicPr>
          <p:nvPr/>
        </p:nvPicPr>
        <p:blipFill>
          <a:blip r:embed="rId4"/>
          <a:stretch>
            <a:fillRect/>
          </a:stretch>
        </p:blipFill>
        <p:spPr>
          <a:xfrm flipH="1">
            <a:off x="1045667" y="2219949"/>
            <a:ext cx="4349791" cy="2841447"/>
          </a:xfrm>
          <a:prstGeom prst="rect">
            <a:avLst/>
          </a:prstGeom>
          <a:noFill/>
          <a:ln cap="flat">
            <a:noFill/>
          </a:ln>
        </p:spPr>
      </p:pic>
      <p:sp>
        <p:nvSpPr>
          <p:cNvPr id="3" name="Rectangle 2">
            <a:extLst>
              <a:ext uri="{FF2B5EF4-FFF2-40B4-BE49-F238E27FC236}">
                <a16:creationId xmlns:a16="http://schemas.microsoft.com/office/drawing/2014/main" id="{0F16EB24-2DE5-C2FE-B0F1-BBBCB37D9312}"/>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E05AF33-2F5D-CDED-A48D-6B967B26114A}"/>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F27559D-5F99-9FEF-AE80-DCDFC53510DB}"/>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C211B152-9079-4F78-9B7F-EFAD33EE0686}"/>
              </a:ext>
            </a:extLst>
          </p:cNvPr>
          <p:cNvSpPr txBox="1">
            <a:spLocks/>
          </p:cNvSpPr>
          <p:nvPr/>
        </p:nvSpPr>
        <p:spPr>
          <a:xfrm>
            <a:off x="367487" y="6417474"/>
            <a:ext cx="450850" cy="92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60BA0E-20D0-4E7C-B286-26C960A6788F}" type="slidenum">
              <a:rPr lang="en-GB" smtClean="0">
                <a:latin typeface="Arial" panose="020B0604020202020204" pitchFamily="34" charset="0"/>
                <a:cs typeface="Arial" panose="020B0604020202020204" pitchFamily="34" charset="0"/>
              </a:rPr>
              <a:pPr/>
              <a:t>5</a:t>
            </a:fld>
            <a:endParaRPr lang="en-GB" dirty="0">
              <a:latin typeface="Arial" panose="020B0604020202020204" pitchFamily="34" charset="0"/>
              <a:cs typeface="Arial" panose="020B0604020202020204" pitchFamily="34" charset="0"/>
            </a:endParaRPr>
          </a:p>
        </p:txBody>
      </p:sp>
      <p:sp>
        <p:nvSpPr>
          <p:cNvPr id="9" name="Date Placeholder 1">
            <a:extLst>
              <a:ext uri="{FF2B5EF4-FFF2-40B4-BE49-F238E27FC236}">
                <a16:creationId xmlns:a16="http://schemas.microsoft.com/office/drawing/2014/main" id="{51475C1A-C976-AEAC-26D5-AC96A5F0416E}"/>
              </a:ext>
            </a:extLst>
          </p:cNvPr>
          <p:cNvSpPr txBox="1">
            <a:spLocks/>
          </p:cNvSpPr>
          <p:nvPr/>
        </p:nvSpPr>
        <p:spPr>
          <a:xfrm>
            <a:off x="1045667" y="6417473"/>
            <a:ext cx="1188483" cy="9233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40116A-3AD0-47B3-87B2-8783CDD88A10}" type="datetime1">
              <a:rPr lang="en-IN" smtClean="0">
                <a:latin typeface="Arial" panose="020B0604020202020204" pitchFamily="34" charset="0"/>
                <a:cs typeface="Arial" panose="020B0604020202020204" pitchFamily="34" charset="0"/>
              </a:rPr>
              <a:pPr/>
              <a:t>05-11-2022</a:t>
            </a:fld>
            <a:endParaRPr lang="en-US" dirty="0">
              <a:latin typeface="Arial" panose="020B0604020202020204" pitchFamily="34" charset="0"/>
              <a:cs typeface="Arial" panose="020B0604020202020204" pitchFamily="34" charset="0"/>
            </a:endParaRPr>
          </a:p>
        </p:txBody>
      </p:sp>
      <p:sp>
        <p:nvSpPr>
          <p:cNvPr id="10" name="Footer Placeholder 2">
            <a:extLst>
              <a:ext uri="{FF2B5EF4-FFF2-40B4-BE49-F238E27FC236}">
                <a16:creationId xmlns:a16="http://schemas.microsoft.com/office/drawing/2014/main" id="{EFB4206D-3E30-C7F7-1D80-4AC93A293E9D}"/>
              </a:ext>
            </a:extLst>
          </p:cNvPr>
          <p:cNvSpPr txBox="1">
            <a:spLocks/>
          </p:cNvSpPr>
          <p:nvPr/>
        </p:nvSpPr>
        <p:spPr>
          <a:xfrm>
            <a:off x="1969933" y="6417474"/>
            <a:ext cx="3255389" cy="923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646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5569585"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Pollution of soil and farmland</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1"/>
            <a:ext cx="619125" cy="553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Inhaltsplatzhalter 2">
            <a:extLst>
              <a:ext uri="{FF2B5EF4-FFF2-40B4-BE49-F238E27FC236}">
                <a16:creationId xmlns:a16="http://schemas.microsoft.com/office/drawing/2014/main" id="{E3AC1DAE-32DB-4FC8-8B14-6E4D6720682B}"/>
              </a:ext>
            </a:extLst>
          </p:cNvPr>
          <p:cNvSpPr>
            <a:spLocks noGrp="1"/>
          </p:cNvSpPr>
          <p:nvPr>
            <p:ph idx="1"/>
          </p:nvPr>
        </p:nvSpPr>
        <p:spPr>
          <a:xfrm>
            <a:off x="0" y="1600901"/>
            <a:ext cx="7963581" cy="4216570"/>
          </a:xfrm>
        </p:spPr>
        <p:txBody>
          <a:bodyPr>
            <a:normAutofit/>
          </a:bodyPr>
          <a:lstStyle/>
          <a:p>
            <a:pPr lvl="2">
              <a:lnSpc>
                <a:spcPct val="150000"/>
              </a:lnSpc>
            </a:pPr>
            <a:r>
              <a:rPr lang="de-DE" sz="2400" dirty="0">
                <a:latin typeface="Arial" panose="020B0604020202020204" pitchFamily="34" charset="0"/>
                <a:cs typeface="Arial" panose="020B0604020202020204" pitchFamily="34" charset="0"/>
              </a:rPr>
              <a:t>Hazardous chemicals in wastewater can pollute soil and farmland along rivers</a:t>
            </a:r>
          </a:p>
          <a:p>
            <a:pPr lvl="2">
              <a:lnSpc>
                <a:spcPct val="150000"/>
              </a:lnSpc>
            </a:pPr>
            <a:r>
              <a:rPr lang="de-DE" sz="2400" dirty="0">
                <a:latin typeface="Arial" panose="020B0604020202020204" pitchFamily="34" charset="0"/>
                <a:cs typeface="Arial" panose="020B0604020202020204" pitchFamily="34" charset="0"/>
              </a:rPr>
              <a:t>Sewage sluge containing hazardous chemicals is being applied to land as a soil supplement</a:t>
            </a:r>
          </a:p>
          <a:p>
            <a:pPr lvl="2">
              <a:lnSpc>
                <a:spcPct val="150000"/>
              </a:lnSpc>
            </a:pPr>
            <a:r>
              <a:rPr lang="de-DE" sz="2400" dirty="0">
                <a:latin typeface="Arial" panose="020B0604020202020204" pitchFamily="34" charset="0"/>
                <a:cs typeface="Arial" panose="020B0604020202020204" pitchFamily="34" charset="0"/>
              </a:rPr>
              <a:t>Contaminated soil can lead to contaminated food that is grown on these fields; therefore chemicals can enter the food chain</a:t>
            </a:r>
          </a:p>
          <a:p>
            <a:pPr lvl="0"/>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 name="Grafik 2">
            <a:extLst>
              <a:ext uri="{FF2B5EF4-FFF2-40B4-BE49-F238E27FC236}">
                <a16:creationId xmlns:a16="http://schemas.microsoft.com/office/drawing/2014/main" id="{D9F4AC09-17CB-4110-A207-4305C8A21744}"/>
              </a:ext>
            </a:extLst>
          </p:cNvPr>
          <p:cNvPicPr>
            <a:picLocks noChangeAspect="1"/>
          </p:cNvPicPr>
          <p:nvPr/>
        </p:nvPicPr>
        <p:blipFill>
          <a:blip r:embed="rId4"/>
          <a:srcRect l="8800" r="37012" b="1006"/>
          <a:stretch>
            <a:fillRect/>
          </a:stretch>
        </p:blipFill>
        <p:spPr>
          <a:xfrm>
            <a:off x="8079695" y="1962069"/>
            <a:ext cx="3398504" cy="3201824"/>
          </a:xfrm>
          <a:prstGeom prst="rect">
            <a:avLst/>
          </a:prstGeom>
          <a:noFill/>
          <a:ln cap="flat">
            <a:noFill/>
          </a:ln>
        </p:spPr>
      </p:pic>
      <p:sp>
        <p:nvSpPr>
          <p:cNvPr id="4" name="Rectangle 3">
            <a:extLst>
              <a:ext uri="{FF2B5EF4-FFF2-40B4-BE49-F238E27FC236}">
                <a16:creationId xmlns:a16="http://schemas.microsoft.com/office/drawing/2014/main" id="{0F0648DC-9AAB-2B1C-04E8-821098C5146A}"/>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88EAD25-61CF-061E-B34C-D612848DA37E}"/>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932AE81-512B-AACC-F010-9FAFB1268924}"/>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7C34CE03-4C1B-F49A-4F5B-248BF5B748E4}"/>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6</a:t>
            </a:fld>
            <a:endParaRPr lang="en-GB" dirty="0">
              <a:latin typeface="Arial" panose="020B0604020202020204" pitchFamily="34" charset="0"/>
              <a:cs typeface="Arial" panose="020B0604020202020204" pitchFamily="34" charset="0"/>
            </a:endParaRPr>
          </a:p>
        </p:txBody>
      </p:sp>
      <p:sp>
        <p:nvSpPr>
          <p:cNvPr id="16" name="Date Placeholder 1">
            <a:extLst>
              <a:ext uri="{FF2B5EF4-FFF2-40B4-BE49-F238E27FC236}">
                <a16:creationId xmlns:a16="http://schemas.microsoft.com/office/drawing/2014/main" id="{7DA6A191-2C2F-8E25-7847-C02A3472A24B}"/>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7" name="Footer Placeholder 2">
            <a:extLst>
              <a:ext uri="{FF2B5EF4-FFF2-40B4-BE49-F238E27FC236}">
                <a16:creationId xmlns:a16="http://schemas.microsoft.com/office/drawing/2014/main" id="{BE949CEC-C71A-9D97-E950-E6F94E1DDB48}"/>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511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92912" y="446901"/>
            <a:ext cx="3123202"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Water pollution</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1"/>
            <a:ext cx="619125" cy="553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70F7D3F-E9AB-4B89-BCBE-03003537F674}"/>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C615191-CBE9-4F09-884A-D4524FE09008}"/>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E05828-63B9-4406-B1E9-219EEF3970E5}"/>
              </a:ext>
            </a:extLst>
          </p:cNvPr>
          <p:cNvSpPr txBox="1"/>
          <p:nvPr/>
        </p:nvSpPr>
        <p:spPr>
          <a:xfrm>
            <a:off x="4793345" y="2378724"/>
            <a:ext cx="6096000" cy="2123658"/>
          </a:xfrm>
          <a:prstGeom prst="rect">
            <a:avLst/>
          </a:prstGeom>
          <a:noFill/>
        </p:spPr>
        <p:txBody>
          <a:bodyPr wrap="square">
            <a:spAutoFit/>
          </a:bodyPr>
          <a:lstStyle/>
          <a:p>
            <a:pPr marL="285750" lvl="0" indent="-285750">
              <a:buSzPct val="100000"/>
              <a:buFont typeface="Arial" pitchFamily="34"/>
              <a:buChar char="•"/>
            </a:pPr>
            <a:r>
              <a:rPr lang="en-US" sz="2800" dirty="0">
                <a:latin typeface="Arial" panose="020B0604020202020204" pitchFamily="34" charset="0"/>
                <a:cs typeface="Arial" panose="020B0604020202020204" pitchFamily="34" charset="0"/>
              </a:rPr>
              <a:t>Effluents from textile production pollute freshwater resources</a:t>
            </a:r>
          </a:p>
          <a:p>
            <a:pPr marL="285750" lvl="0" indent="-285750">
              <a:buSzPct val="100000"/>
              <a:buFont typeface="Arial" pitchFamily="34"/>
              <a:buChar char="•"/>
            </a:pPr>
            <a:endParaRPr lang="en-US" dirty="0">
              <a:latin typeface="Arial" panose="020B0604020202020204" pitchFamily="34" charset="0"/>
              <a:cs typeface="Arial" panose="020B0604020202020204" pitchFamily="34" charset="0"/>
            </a:endParaRPr>
          </a:p>
          <a:p>
            <a:pPr marL="285750" lvl="0" indent="-285750">
              <a:buSzPct val="100000"/>
              <a:buFont typeface="Arial" pitchFamily="34"/>
              <a:buChar char="•"/>
            </a:pPr>
            <a:r>
              <a:rPr lang="en-US" sz="2800" dirty="0">
                <a:latin typeface="Arial" panose="020B0604020202020204" pitchFamily="34" charset="0"/>
                <a:cs typeface="Arial" panose="020B0604020202020204" pitchFamily="34" charset="0"/>
              </a:rPr>
              <a:t>Used hazardous chemicals can even build up in the food chain</a:t>
            </a:r>
          </a:p>
        </p:txBody>
      </p:sp>
      <p:pic>
        <p:nvPicPr>
          <p:cNvPr id="20" name="Grafik 2">
            <a:extLst>
              <a:ext uri="{FF2B5EF4-FFF2-40B4-BE49-F238E27FC236}">
                <a16:creationId xmlns:a16="http://schemas.microsoft.com/office/drawing/2014/main" id="{14CD52CF-C56E-4749-A2FE-84993368D3C8}"/>
              </a:ext>
            </a:extLst>
          </p:cNvPr>
          <p:cNvPicPr>
            <a:picLocks noGrp="1" noChangeAspect="1"/>
          </p:cNvPicPr>
          <p:nvPr>
            <p:ph idx="1"/>
          </p:nvPr>
        </p:nvPicPr>
        <p:blipFill>
          <a:blip r:embed="rId4"/>
          <a:stretch>
            <a:fillRect/>
          </a:stretch>
        </p:blipFill>
        <p:spPr>
          <a:xfrm>
            <a:off x="1089719" y="1402081"/>
            <a:ext cx="3202729" cy="3980361"/>
          </a:xfrm>
        </p:spPr>
      </p:pic>
      <p:sp>
        <p:nvSpPr>
          <p:cNvPr id="3" name="Rectangle 2">
            <a:extLst>
              <a:ext uri="{FF2B5EF4-FFF2-40B4-BE49-F238E27FC236}">
                <a16:creationId xmlns:a16="http://schemas.microsoft.com/office/drawing/2014/main" id="{C64FE282-73FB-50EA-223D-3FE2216EA8E8}"/>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2D4D467-8F78-6FF0-BF86-EAEC95361305}"/>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9C753EE-9225-B745-9EF7-97B2B3DFF77E}"/>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BECA728C-79C3-9DA1-11DB-10B725219161}"/>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7</a:t>
            </a:fld>
            <a:endParaRPr lang="en-GB" dirty="0">
              <a:latin typeface="Arial" panose="020B0604020202020204" pitchFamily="34" charset="0"/>
              <a:cs typeface="Arial" panose="020B0604020202020204" pitchFamily="34" charset="0"/>
            </a:endParaRPr>
          </a:p>
        </p:txBody>
      </p:sp>
      <p:sp>
        <p:nvSpPr>
          <p:cNvPr id="9" name="Date Placeholder 1">
            <a:extLst>
              <a:ext uri="{FF2B5EF4-FFF2-40B4-BE49-F238E27FC236}">
                <a16:creationId xmlns:a16="http://schemas.microsoft.com/office/drawing/2014/main" id="{CA96AD28-98D4-6ACE-9933-870E94DB3AC2}"/>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10" name="Footer Placeholder 2">
            <a:extLst>
              <a:ext uri="{FF2B5EF4-FFF2-40B4-BE49-F238E27FC236}">
                <a16:creationId xmlns:a16="http://schemas.microsoft.com/office/drawing/2014/main" id="{CE748A48-8D37-2F76-BAA7-BC29372EB5AB}"/>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61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03CC9E-90F6-466A-8D3C-5588AEBA8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87" b="3687"/>
          <a:stretch/>
        </p:blipFill>
        <p:spPr bwMode="auto">
          <a:xfrm>
            <a:off x="-3724" y="1"/>
            <a:ext cx="12191999" cy="5781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BCBC38-6B2C-4D44-A175-F4B829AC61FB}"/>
              </a:ext>
            </a:extLst>
          </p:cNvPr>
          <p:cNvSpPr/>
          <p:nvPr/>
        </p:nvSpPr>
        <p:spPr>
          <a:xfrm>
            <a:off x="-7449" y="-1"/>
            <a:ext cx="12192000" cy="5763802"/>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Grafik 10">
            <a:extLst>
              <a:ext uri="{FF2B5EF4-FFF2-40B4-BE49-F238E27FC236}">
                <a16:creationId xmlns:a16="http://schemas.microsoft.com/office/drawing/2014/main" id="{1BE5324F-F1C0-460A-8ADB-1D598C2F82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70625" y="6200064"/>
            <a:ext cx="987977" cy="566746"/>
          </a:xfrm>
          <a:prstGeom prst="rect">
            <a:avLst/>
          </a:prstGeom>
        </p:spPr>
      </p:pic>
      <p:sp>
        <p:nvSpPr>
          <p:cNvPr id="28" name="TextBox 27">
            <a:extLst>
              <a:ext uri="{FF2B5EF4-FFF2-40B4-BE49-F238E27FC236}">
                <a16:creationId xmlns:a16="http://schemas.microsoft.com/office/drawing/2014/main" id="{1F947564-DFCC-4EAE-8B84-DB49309CE37F}"/>
              </a:ext>
            </a:extLst>
          </p:cNvPr>
          <p:cNvSpPr txBox="1"/>
          <p:nvPr/>
        </p:nvSpPr>
        <p:spPr>
          <a:xfrm>
            <a:off x="611636" y="2169710"/>
            <a:ext cx="7240593" cy="1754326"/>
          </a:xfrm>
          <a:prstGeom prst="rect">
            <a:avLst/>
          </a:prstGeom>
          <a:no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Overview of textile waste water treatment techniques </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73C626A-10D2-482E-E13A-F765A8F23965}"/>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0B40C19-8596-3AA0-0E4E-30C118EFAD9A}"/>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363C6C0-14A4-B085-37F3-3DEAEFB0FA06}"/>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2683C3D6-87BE-9C65-009D-43C649324F73}"/>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8</a:t>
            </a:fld>
            <a:endParaRPr lang="en-GB" dirty="0">
              <a:latin typeface="Arial" panose="020B0604020202020204" pitchFamily="34" charset="0"/>
              <a:cs typeface="Arial" panose="020B0604020202020204" pitchFamily="34" charset="0"/>
            </a:endParaRPr>
          </a:p>
        </p:txBody>
      </p:sp>
      <p:sp>
        <p:nvSpPr>
          <p:cNvPr id="8" name="Date Placeholder 1">
            <a:extLst>
              <a:ext uri="{FF2B5EF4-FFF2-40B4-BE49-F238E27FC236}">
                <a16:creationId xmlns:a16="http://schemas.microsoft.com/office/drawing/2014/main" id="{880A42ED-D04B-6298-EC86-254A644742C2}"/>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F6798F6E-F4C4-C1A8-5F27-116402CF6203}"/>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85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1A252EAA-C864-44BD-9580-7AF0C494A8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625" y="6035392"/>
            <a:ext cx="987977" cy="566746"/>
          </a:xfrm>
          <a:prstGeom prst="rect">
            <a:avLst/>
          </a:prstGeom>
        </p:spPr>
      </p:pic>
      <p:sp>
        <p:nvSpPr>
          <p:cNvPr id="8" name="TextBox 7">
            <a:extLst>
              <a:ext uri="{FF2B5EF4-FFF2-40B4-BE49-F238E27FC236}">
                <a16:creationId xmlns:a16="http://schemas.microsoft.com/office/drawing/2014/main" id="{DDA09B67-34AC-47BC-8CB7-FD0BBD06EA09}"/>
              </a:ext>
            </a:extLst>
          </p:cNvPr>
          <p:cNvSpPr txBox="1"/>
          <p:nvPr/>
        </p:nvSpPr>
        <p:spPr>
          <a:xfrm>
            <a:off x="585291" y="446901"/>
            <a:ext cx="8566059" cy="553998"/>
          </a:xfrm>
          <a:prstGeom prst="rect">
            <a:avLst/>
          </a:prstGeom>
          <a:solidFill>
            <a:srgbClr val="00769F"/>
          </a:solid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Classical Waste Water Treatment Techniques</a:t>
            </a:r>
          </a:p>
        </p:txBody>
      </p:sp>
      <p:sp>
        <p:nvSpPr>
          <p:cNvPr id="2" name="Rectangle 1">
            <a:extLst>
              <a:ext uri="{FF2B5EF4-FFF2-40B4-BE49-F238E27FC236}">
                <a16:creationId xmlns:a16="http://schemas.microsoft.com/office/drawing/2014/main" id="{A64B0EAC-3BBB-45D5-8DC0-FD6B20A0CA58}"/>
              </a:ext>
            </a:extLst>
          </p:cNvPr>
          <p:cNvSpPr/>
          <p:nvPr/>
        </p:nvSpPr>
        <p:spPr>
          <a:xfrm>
            <a:off x="0" y="446901"/>
            <a:ext cx="619125" cy="553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59A64C-DCEB-4450-B5F5-D631B1695DDD}"/>
              </a:ext>
            </a:extLst>
          </p:cNvPr>
          <p:cNvSpPr/>
          <p:nvPr/>
        </p:nvSpPr>
        <p:spPr>
          <a:xfrm>
            <a:off x="0" y="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085A9DE-29D0-4B03-AEC0-70C8A425B543}"/>
              </a:ext>
            </a:extLst>
          </p:cNvPr>
          <p:cNvSpPr/>
          <p:nvPr/>
        </p:nvSpPr>
        <p:spPr>
          <a:xfrm>
            <a:off x="0" y="6835140"/>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Single Corner Rounded 6">
            <a:extLst>
              <a:ext uri="{FF2B5EF4-FFF2-40B4-BE49-F238E27FC236}">
                <a16:creationId xmlns:a16="http://schemas.microsoft.com/office/drawing/2014/main" id="{99D806D7-36B1-49A6-8D69-CB56375963FC}"/>
              </a:ext>
            </a:extLst>
          </p:cNvPr>
          <p:cNvSpPr/>
          <p:nvPr/>
        </p:nvSpPr>
        <p:spPr>
          <a:xfrm>
            <a:off x="1395904" y="1655152"/>
            <a:ext cx="2844800" cy="783150"/>
          </a:xfrm>
          <a:prstGeom prst="round1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Single Corner Rounded 15">
            <a:extLst>
              <a:ext uri="{FF2B5EF4-FFF2-40B4-BE49-F238E27FC236}">
                <a16:creationId xmlns:a16="http://schemas.microsoft.com/office/drawing/2014/main" id="{C5487C51-294E-4D57-8ABF-2C370B53C3B9}"/>
              </a:ext>
            </a:extLst>
          </p:cNvPr>
          <p:cNvSpPr/>
          <p:nvPr/>
        </p:nvSpPr>
        <p:spPr>
          <a:xfrm>
            <a:off x="1370373" y="2512647"/>
            <a:ext cx="2844800" cy="783150"/>
          </a:xfrm>
          <a:prstGeom prst="round1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Single Corner Rounded 16">
            <a:extLst>
              <a:ext uri="{FF2B5EF4-FFF2-40B4-BE49-F238E27FC236}">
                <a16:creationId xmlns:a16="http://schemas.microsoft.com/office/drawing/2014/main" id="{868265F8-1515-454E-B831-548203E3FE0B}"/>
              </a:ext>
            </a:extLst>
          </p:cNvPr>
          <p:cNvSpPr/>
          <p:nvPr/>
        </p:nvSpPr>
        <p:spPr>
          <a:xfrm>
            <a:off x="1370373" y="3395680"/>
            <a:ext cx="2844800" cy="783151"/>
          </a:xfrm>
          <a:prstGeom prst="round1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Single Corner Rounded 17">
            <a:extLst>
              <a:ext uri="{FF2B5EF4-FFF2-40B4-BE49-F238E27FC236}">
                <a16:creationId xmlns:a16="http://schemas.microsoft.com/office/drawing/2014/main" id="{F8B93937-FDEB-4CCB-8EC6-E948E90869AF}"/>
              </a:ext>
            </a:extLst>
          </p:cNvPr>
          <p:cNvSpPr/>
          <p:nvPr/>
        </p:nvSpPr>
        <p:spPr>
          <a:xfrm>
            <a:off x="1370373" y="5179610"/>
            <a:ext cx="2844800" cy="986971"/>
          </a:xfrm>
          <a:prstGeom prst="round1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Single Corner Rounded 18">
            <a:extLst>
              <a:ext uri="{FF2B5EF4-FFF2-40B4-BE49-F238E27FC236}">
                <a16:creationId xmlns:a16="http://schemas.microsoft.com/office/drawing/2014/main" id="{9646C291-1959-471A-817E-0819B262B034}"/>
              </a:ext>
            </a:extLst>
          </p:cNvPr>
          <p:cNvSpPr/>
          <p:nvPr/>
        </p:nvSpPr>
        <p:spPr>
          <a:xfrm>
            <a:off x="4625762" y="1655152"/>
            <a:ext cx="2844800" cy="629106"/>
          </a:xfrm>
          <a:prstGeom prst="round1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Single Corner Rounded 19">
            <a:extLst>
              <a:ext uri="{FF2B5EF4-FFF2-40B4-BE49-F238E27FC236}">
                <a16:creationId xmlns:a16="http://schemas.microsoft.com/office/drawing/2014/main" id="{8AEBB0E7-5004-42D2-998B-5175377A9AAE}"/>
              </a:ext>
            </a:extLst>
          </p:cNvPr>
          <p:cNvSpPr/>
          <p:nvPr/>
        </p:nvSpPr>
        <p:spPr>
          <a:xfrm>
            <a:off x="4625762" y="2350547"/>
            <a:ext cx="2844800" cy="629106"/>
          </a:xfrm>
          <a:prstGeom prst="round1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ectangle: Single Corner Rounded 20">
            <a:extLst>
              <a:ext uri="{FF2B5EF4-FFF2-40B4-BE49-F238E27FC236}">
                <a16:creationId xmlns:a16="http://schemas.microsoft.com/office/drawing/2014/main" id="{DBA358FA-3CB5-4E96-B1E2-DDD4C86928A6}"/>
              </a:ext>
            </a:extLst>
          </p:cNvPr>
          <p:cNvSpPr/>
          <p:nvPr/>
        </p:nvSpPr>
        <p:spPr>
          <a:xfrm>
            <a:off x="4625762" y="3042587"/>
            <a:ext cx="2844800" cy="707886"/>
          </a:xfrm>
          <a:prstGeom prst="round1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ectangle: Single Corner Rounded 21">
            <a:extLst>
              <a:ext uri="{FF2B5EF4-FFF2-40B4-BE49-F238E27FC236}">
                <a16:creationId xmlns:a16="http://schemas.microsoft.com/office/drawing/2014/main" id="{1AE1A445-F7A0-4C5D-BA00-FE7A3E8D896C}"/>
              </a:ext>
            </a:extLst>
          </p:cNvPr>
          <p:cNvSpPr/>
          <p:nvPr/>
        </p:nvSpPr>
        <p:spPr>
          <a:xfrm>
            <a:off x="4625762" y="3815285"/>
            <a:ext cx="2844800" cy="707886"/>
          </a:xfrm>
          <a:prstGeom prst="round1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952FB3B-EBDF-4C77-9CFD-7E23CD6D2ED7}"/>
              </a:ext>
            </a:extLst>
          </p:cNvPr>
          <p:cNvSpPr txBox="1"/>
          <p:nvPr/>
        </p:nvSpPr>
        <p:spPr>
          <a:xfrm>
            <a:off x="1494274" y="1233901"/>
            <a:ext cx="285642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IT WILL BE ELIMINATED</a:t>
            </a:r>
          </a:p>
        </p:txBody>
      </p:sp>
      <p:sp>
        <p:nvSpPr>
          <p:cNvPr id="24" name="TextBox 23">
            <a:extLst>
              <a:ext uri="{FF2B5EF4-FFF2-40B4-BE49-F238E27FC236}">
                <a16:creationId xmlns:a16="http://schemas.microsoft.com/office/drawing/2014/main" id="{91E001E3-76F2-48D4-AFC3-929C975E0924}"/>
              </a:ext>
            </a:extLst>
          </p:cNvPr>
          <p:cNvSpPr txBox="1"/>
          <p:nvPr/>
        </p:nvSpPr>
        <p:spPr>
          <a:xfrm>
            <a:off x="4625762" y="1233901"/>
            <a:ext cx="50526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BY</a:t>
            </a:r>
          </a:p>
        </p:txBody>
      </p:sp>
      <p:sp>
        <p:nvSpPr>
          <p:cNvPr id="25" name="TextBox 24">
            <a:extLst>
              <a:ext uri="{FF2B5EF4-FFF2-40B4-BE49-F238E27FC236}">
                <a16:creationId xmlns:a16="http://schemas.microsoft.com/office/drawing/2014/main" id="{A7C7DC0A-253E-4F51-ADD6-BDA3135C617A}"/>
              </a:ext>
            </a:extLst>
          </p:cNvPr>
          <p:cNvSpPr txBox="1"/>
          <p:nvPr/>
        </p:nvSpPr>
        <p:spPr>
          <a:xfrm>
            <a:off x="1372749" y="1836620"/>
            <a:ext cx="2856423"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Coarse materiel, sand</a:t>
            </a:r>
          </a:p>
        </p:txBody>
      </p:sp>
      <p:sp>
        <p:nvSpPr>
          <p:cNvPr id="26" name="TextBox 25">
            <a:extLst>
              <a:ext uri="{FF2B5EF4-FFF2-40B4-BE49-F238E27FC236}">
                <a16:creationId xmlns:a16="http://schemas.microsoft.com/office/drawing/2014/main" id="{29EEAC1A-E11A-421F-912D-E544C676A5A5}"/>
              </a:ext>
            </a:extLst>
          </p:cNvPr>
          <p:cNvSpPr txBox="1"/>
          <p:nvPr/>
        </p:nvSpPr>
        <p:spPr>
          <a:xfrm>
            <a:off x="1470777" y="2673891"/>
            <a:ext cx="2643992"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Crease and oil</a:t>
            </a:r>
          </a:p>
        </p:txBody>
      </p:sp>
      <p:sp>
        <p:nvSpPr>
          <p:cNvPr id="27" name="TextBox 26">
            <a:extLst>
              <a:ext uri="{FF2B5EF4-FFF2-40B4-BE49-F238E27FC236}">
                <a16:creationId xmlns:a16="http://schemas.microsoft.com/office/drawing/2014/main" id="{512C71BE-24F3-4BE8-8C64-2F1625201F06}"/>
              </a:ext>
            </a:extLst>
          </p:cNvPr>
          <p:cNvSpPr txBox="1"/>
          <p:nvPr/>
        </p:nvSpPr>
        <p:spPr>
          <a:xfrm>
            <a:off x="1470777" y="3572064"/>
            <a:ext cx="2643992"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Settable substances</a:t>
            </a:r>
          </a:p>
        </p:txBody>
      </p:sp>
      <p:sp>
        <p:nvSpPr>
          <p:cNvPr id="28" name="TextBox 27">
            <a:extLst>
              <a:ext uri="{FF2B5EF4-FFF2-40B4-BE49-F238E27FC236}">
                <a16:creationId xmlns:a16="http://schemas.microsoft.com/office/drawing/2014/main" id="{7F43586F-1936-495E-8C4C-430A845F07E2}"/>
              </a:ext>
            </a:extLst>
          </p:cNvPr>
          <p:cNvSpPr txBox="1"/>
          <p:nvPr/>
        </p:nvSpPr>
        <p:spPr>
          <a:xfrm>
            <a:off x="1470777" y="5458754"/>
            <a:ext cx="2643992"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Biol. activated sludge</a:t>
            </a:r>
          </a:p>
        </p:txBody>
      </p:sp>
      <p:sp>
        <p:nvSpPr>
          <p:cNvPr id="29" name="TextBox 28">
            <a:extLst>
              <a:ext uri="{FF2B5EF4-FFF2-40B4-BE49-F238E27FC236}">
                <a16:creationId xmlns:a16="http://schemas.microsoft.com/office/drawing/2014/main" id="{5B6CAC59-B191-4638-86D7-56E8E3271604}"/>
              </a:ext>
            </a:extLst>
          </p:cNvPr>
          <p:cNvSpPr txBox="1"/>
          <p:nvPr/>
        </p:nvSpPr>
        <p:spPr>
          <a:xfrm>
            <a:off x="4826570" y="1742467"/>
            <a:ext cx="2643992"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Grids Sand traps</a:t>
            </a:r>
          </a:p>
        </p:txBody>
      </p:sp>
      <p:sp>
        <p:nvSpPr>
          <p:cNvPr id="30" name="TextBox 29">
            <a:extLst>
              <a:ext uri="{FF2B5EF4-FFF2-40B4-BE49-F238E27FC236}">
                <a16:creationId xmlns:a16="http://schemas.microsoft.com/office/drawing/2014/main" id="{6DBDDAC3-0140-47A3-B9BA-0FCE98B713CC}"/>
              </a:ext>
            </a:extLst>
          </p:cNvPr>
          <p:cNvSpPr txBox="1"/>
          <p:nvPr/>
        </p:nvSpPr>
        <p:spPr>
          <a:xfrm>
            <a:off x="4868321" y="2282998"/>
            <a:ext cx="2643992" cy="707886"/>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Floating materiel separators</a:t>
            </a:r>
          </a:p>
        </p:txBody>
      </p:sp>
      <p:sp>
        <p:nvSpPr>
          <p:cNvPr id="31" name="TextBox 30">
            <a:extLst>
              <a:ext uri="{FF2B5EF4-FFF2-40B4-BE49-F238E27FC236}">
                <a16:creationId xmlns:a16="http://schemas.microsoft.com/office/drawing/2014/main" id="{12B8E43F-3054-4813-B615-050CB2360569}"/>
              </a:ext>
            </a:extLst>
          </p:cNvPr>
          <p:cNvSpPr txBox="1"/>
          <p:nvPr/>
        </p:nvSpPr>
        <p:spPr>
          <a:xfrm>
            <a:off x="4868321" y="3018236"/>
            <a:ext cx="2643992" cy="707886"/>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Pretreatment, sedimentation</a:t>
            </a:r>
          </a:p>
        </p:txBody>
      </p:sp>
      <p:sp>
        <p:nvSpPr>
          <p:cNvPr id="32" name="TextBox 31">
            <a:extLst>
              <a:ext uri="{FF2B5EF4-FFF2-40B4-BE49-F238E27FC236}">
                <a16:creationId xmlns:a16="http://schemas.microsoft.com/office/drawing/2014/main" id="{4E8A283E-579C-493F-A727-0A1D93533D5F}"/>
              </a:ext>
            </a:extLst>
          </p:cNvPr>
          <p:cNvSpPr txBox="1"/>
          <p:nvPr/>
        </p:nvSpPr>
        <p:spPr>
          <a:xfrm>
            <a:off x="4839186" y="3957455"/>
            <a:ext cx="2643992"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Biological treatment</a:t>
            </a:r>
          </a:p>
        </p:txBody>
      </p:sp>
      <p:sp>
        <p:nvSpPr>
          <p:cNvPr id="34" name="Rectangle: Single Corner Rounded 33">
            <a:extLst>
              <a:ext uri="{FF2B5EF4-FFF2-40B4-BE49-F238E27FC236}">
                <a16:creationId xmlns:a16="http://schemas.microsoft.com/office/drawing/2014/main" id="{7C6F754D-3421-4F06-83B3-7F85596909D3}"/>
              </a:ext>
            </a:extLst>
          </p:cNvPr>
          <p:cNvSpPr/>
          <p:nvPr/>
        </p:nvSpPr>
        <p:spPr>
          <a:xfrm>
            <a:off x="1370373" y="4282140"/>
            <a:ext cx="2844800" cy="783151"/>
          </a:xfrm>
          <a:prstGeom prst="round1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3B1F1042-09D5-4BA1-B6B9-BA254FC8BAE2}"/>
              </a:ext>
            </a:extLst>
          </p:cNvPr>
          <p:cNvSpPr txBox="1"/>
          <p:nvPr/>
        </p:nvSpPr>
        <p:spPr>
          <a:xfrm>
            <a:off x="1470777" y="4273570"/>
            <a:ext cx="2643992" cy="707886"/>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Biodegradable</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substances</a:t>
            </a:r>
          </a:p>
        </p:txBody>
      </p:sp>
      <p:sp>
        <p:nvSpPr>
          <p:cNvPr id="36" name="Rectangle: Single Corner Rounded 35">
            <a:extLst>
              <a:ext uri="{FF2B5EF4-FFF2-40B4-BE49-F238E27FC236}">
                <a16:creationId xmlns:a16="http://schemas.microsoft.com/office/drawing/2014/main" id="{C5302B5C-8744-4AC5-A049-E136DF7A2585}"/>
              </a:ext>
            </a:extLst>
          </p:cNvPr>
          <p:cNvSpPr/>
          <p:nvPr/>
        </p:nvSpPr>
        <p:spPr>
          <a:xfrm>
            <a:off x="4625762" y="4596558"/>
            <a:ext cx="2844800" cy="707886"/>
          </a:xfrm>
          <a:prstGeom prst="round1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119863-9689-4F46-8DAD-70767B6C64DC}"/>
              </a:ext>
            </a:extLst>
          </p:cNvPr>
          <p:cNvSpPr txBox="1"/>
          <p:nvPr/>
        </p:nvSpPr>
        <p:spPr>
          <a:xfrm>
            <a:off x="4839186" y="4738728"/>
            <a:ext cx="2643992"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Clarification</a:t>
            </a:r>
          </a:p>
        </p:txBody>
      </p:sp>
      <p:sp>
        <p:nvSpPr>
          <p:cNvPr id="38" name="Rectangle: Single Corner Rounded 37">
            <a:extLst>
              <a:ext uri="{FF2B5EF4-FFF2-40B4-BE49-F238E27FC236}">
                <a16:creationId xmlns:a16="http://schemas.microsoft.com/office/drawing/2014/main" id="{07BB5CF3-071F-462B-A6EB-4DD80199A4CF}"/>
              </a:ext>
            </a:extLst>
          </p:cNvPr>
          <p:cNvSpPr/>
          <p:nvPr/>
        </p:nvSpPr>
        <p:spPr>
          <a:xfrm>
            <a:off x="4625762" y="5367510"/>
            <a:ext cx="2844800" cy="707886"/>
          </a:xfrm>
          <a:prstGeom prst="round1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02C89EF-710D-422B-96BF-E6AC15980B06}"/>
              </a:ext>
            </a:extLst>
          </p:cNvPr>
          <p:cNvSpPr txBox="1"/>
          <p:nvPr/>
        </p:nvSpPr>
        <p:spPr>
          <a:xfrm>
            <a:off x="4839186" y="5509680"/>
            <a:ext cx="2441762"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Water-body</a:t>
            </a:r>
          </a:p>
        </p:txBody>
      </p:sp>
      <p:cxnSp>
        <p:nvCxnSpPr>
          <p:cNvPr id="42" name="Straight Connector 41">
            <a:extLst>
              <a:ext uri="{FF2B5EF4-FFF2-40B4-BE49-F238E27FC236}">
                <a16:creationId xmlns:a16="http://schemas.microsoft.com/office/drawing/2014/main" id="{06AC1C1D-1DFB-44B3-B860-D4C2CFBD09DB}"/>
              </a:ext>
            </a:extLst>
          </p:cNvPr>
          <p:cNvCxnSpPr>
            <a:stCxn id="29" idx="3"/>
          </p:cNvCxnSpPr>
          <p:nvPr/>
        </p:nvCxnSpPr>
        <p:spPr>
          <a:xfrm>
            <a:off x="7470562" y="1942522"/>
            <a:ext cx="211489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2248AD-9609-421F-A1B1-5494D91CF364}"/>
              </a:ext>
            </a:extLst>
          </p:cNvPr>
          <p:cNvCxnSpPr/>
          <p:nvPr/>
        </p:nvCxnSpPr>
        <p:spPr>
          <a:xfrm>
            <a:off x="7442822" y="2636941"/>
            <a:ext cx="211489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772A89-016C-49C3-ABA2-96FB72E33244}"/>
              </a:ext>
            </a:extLst>
          </p:cNvPr>
          <p:cNvCxnSpPr/>
          <p:nvPr/>
        </p:nvCxnSpPr>
        <p:spPr>
          <a:xfrm>
            <a:off x="7442822" y="3375162"/>
            <a:ext cx="211489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974AC27-4161-4B06-98DC-AF1CEAB1C2F0}"/>
              </a:ext>
            </a:extLst>
          </p:cNvPr>
          <p:cNvCxnSpPr/>
          <p:nvPr/>
        </p:nvCxnSpPr>
        <p:spPr>
          <a:xfrm>
            <a:off x="7442822" y="4950501"/>
            <a:ext cx="211489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6FAD46-1D9B-47D8-BCF2-431863821A61}"/>
              </a:ext>
            </a:extLst>
          </p:cNvPr>
          <p:cNvCxnSpPr>
            <a:cxnSpLocks/>
          </p:cNvCxnSpPr>
          <p:nvPr/>
        </p:nvCxnSpPr>
        <p:spPr>
          <a:xfrm>
            <a:off x="9585457" y="1942522"/>
            <a:ext cx="0" cy="7313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5C574E1-48EF-4606-97AF-F1E892376B66}"/>
              </a:ext>
            </a:extLst>
          </p:cNvPr>
          <p:cNvSpPr/>
          <p:nvPr/>
        </p:nvSpPr>
        <p:spPr>
          <a:xfrm>
            <a:off x="8331995" y="2488526"/>
            <a:ext cx="2506925" cy="250692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23B2958A-D2EE-4851-806B-39BE5579F500}"/>
              </a:ext>
            </a:extLst>
          </p:cNvPr>
          <p:cNvSpPr txBox="1"/>
          <p:nvPr/>
        </p:nvSpPr>
        <p:spPr>
          <a:xfrm>
            <a:off x="9014610" y="3550095"/>
            <a:ext cx="1450190" cy="707886"/>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Sludge</a:t>
            </a:r>
          </a:p>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Treatment</a:t>
            </a:r>
          </a:p>
        </p:txBody>
      </p:sp>
      <p:sp>
        <p:nvSpPr>
          <p:cNvPr id="4" name="Rectangle 3">
            <a:extLst>
              <a:ext uri="{FF2B5EF4-FFF2-40B4-BE49-F238E27FC236}">
                <a16:creationId xmlns:a16="http://schemas.microsoft.com/office/drawing/2014/main" id="{D1ACD62F-A86B-3694-EF09-4EB41F7EB847}"/>
              </a:ext>
            </a:extLst>
          </p:cNvPr>
          <p:cNvSpPr/>
          <p:nvPr/>
        </p:nvSpPr>
        <p:spPr>
          <a:xfrm flipV="1">
            <a:off x="2592659" y="-13573"/>
            <a:ext cx="9599340" cy="120060"/>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6F6ABF9-4971-5D93-6362-F411A3E93A1F}"/>
              </a:ext>
            </a:extLst>
          </p:cNvPr>
          <p:cNvSpPr/>
          <p:nvPr/>
        </p:nvSpPr>
        <p:spPr>
          <a:xfrm flipV="1">
            <a:off x="1" y="6765666"/>
            <a:ext cx="12191999" cy="92333"/>
          </a:xfrm>
          <a:prstGeom prst="rect">
            <a:avLst/>
          </a:prstGeom>
          <a:solidFill>
            <a:srgbClr val="00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8E0B1D3-1647-A44D-F1BF-52F57BED5580}"/>
              </a:ext>
            </a:extLst>
          </p:cNvPr>
          <p:cNvSpPr/>
          <p:nvPr/>
        </p:nvSpPr>
        <p:spPr>
          <a:xfrm flipV="1">
            <a:off x="1" y="-13573"/>
            <a:ext cx="9599340" cy="120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5" name="Slide Number Placeholder 3">
            <a:extLst>
              <a:ext uri="{FF2B5EF4-FFF2-40B4-BE49-F238E27FC236}">
                <a16:creationId xmlns:a16="http://schemas.microsoft.com/office/drawing/2014/main" id="{B8A7D786-B95A-2B83-A408-7F5605911416}"/>
              </a:ext>
            </a:extLst>
          </p:cNvPr>
          <p:cNvSpPr>
            <a:spLocks noGrp="1"/>
          </p:cNvSpPr>
          <p:nvPr>
            <p:ph type="sldNum" sz="quarter" idx="12"/>
          </p:nvPr>
        </p:nvSpPr>
        <p:spPr>
          <a:xfrm>
            <a:off x="367487" y="6417474"/>
            <a:ext cx="450850" cy="92333"/>
          </a:xfrm>
        </p:spPr>
        <p:txBody>
          <a:bodyPr/>
          <a:lstStyle/>
          <a:p>
            <a:fld id="{DA60BA0E-20D0-4E7C-B286-26C960A6788F}" type="slidenum">
              <a:rPr lang="en-GB" smtClean="0">
                <a:latin typeface="Arial" panose="020B0604020202020204" pitchFamily="34" charset="0"/>
                <a:cs typeface="Arial" panose="020B0604020202020204" pitchFamily="34" charset="0"/>
              </a:rPr>
              <a:pPr/>
              <a:t>9</a:t>
            </a:fld>
            <a:endParaRPr lang="en-GB" dirty="0">
              <a:latin typeface="Arial" panose="020B0604020202020204" pitchFamily="34" charset="0"/>
              <a:cs typeface="Arial" panose="020B0604020202020204" pitchFamily="34" charset="0"/>
            </a:endParaRPr>
          </a:p>
        </p:txBody>
      </p:sp>
      <p:sp>
        <p:nvSpPr>
          <p:cNvPr id="23" name="Date Placeholder 1">
            <a:extLst>
              <a:ext uri="{FF2B5EF4-FFF2-40B4-BE49-F238E27FC236}">
                <a16:creationId xmlns:a16="http://schemas.microsoft.com/office/drawing/2014/main" id="{BBFDA5E2-C6DE-4060-CD8B-A41158AF3062}"/>
              </a:ext>
            </a:extLst>
          </p:cNvPr>
          <p:cNvSpPr>
            <a:spLocks noGrp="1"/>
          </p:cNvSpPr>
          <p:nvPr>
            <p:ph type="dt" sz="half" idx="10"/>
          </p:nvPr>
        </p:nvSpPr>
        <p:spPr>
          <a:xfrm>
            <a:off x="1045667" y="6417473"/>
            <a:ext cx="1188483" cy="92333"/>
          </a:xfrm>
        </p:spPr>
        <p:txBody>
          <a:bodyPr/>
          <a:lstStyle/>
          <a:p>
            <a:fld id="{6B40116A-3AD0-47B3-87B2-8783CDD88A10}" type="datetime1">
              <a:rPr lang="en-IN" smtClean="0">
                <a:latin typeface="Arial" panose="020B0604020202020204" pitchFamily="34" charset="0"/>
                <a:cs typeface="Arial" panose="020B0604020202020204" pitchFamily="34" charset="0"/>
              </a:rPr>
              <a:t>05-11-2022</a:t>
            </a:fld>
            <a:endParaRPr lang="en-US" dirty="0">
              <a:latin typeface="Arial" panose="020B0604020202020204" pitchFamily="34" charset="0"/>
              <a:cs typeface="Arial" panose="020B0604020202020204" pitchFamily="34" charset="0"/>
            </a:endParaRPr>
          </a:p>
        </p:txBody>
      </p:sp>
      <p:sp>
        <p:nvSpPr>
          <p:cNvPr id="33" name="Footer Placeholder 2">
            <a:extLst>
              <a:ext uri="{FF2B5EF4-FFF2-40B4-BE49-F238E27FC236}">
                <a16:creationId xmlns:a16="http://schemas.microsoft.com/office/drawing/2014/main" id="{A880E1F7-2161-C0B7-0C52-F4BB3B658C87}"/>
              </a:ext>
            </a:extLst>
          </p:cNvPr>
          <p:cNvSpPr>
            <a:spLocks noGrp="1"/>
          </p:cNvSpPr>
          <p:nvPr>
            <p:ph type="ftr" sz="quarter" idx="11"/>
          </p:nvPr>
        </p:nvSpPr>
        <p:spPr>
          <a:xfrm>
            <a:off x="1969933" y="6417474"/>
            <a:ext cx="3255389" cy="92332"/>
          </a:xfrm>
        </p:spPr>
        <p:txBody>
          <a:bodyPr/>
          <a:lstStyle/>
          <a:p>
            <a:r>
              <a:rPr lang="en-GB" dirty="0">
                <a:latin typeface="Arial" panose="020B0604020202020204" pitchFamily="34" charset="0"/>
                <a:cs typeface="Arial" panose="020B0604020202020204" pitchFamily="34" charset="0"/>
              </a:rPr>
              <a:t>Training Program on Waste Management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857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giz-standard-powerpoint-mastervorlagen-en.potx" id="{4A34DF64-C55D-4847-B48F-FAD01FC58CBD}" vid="{FE1D5AE2-0FE3-4940-A7ED-A0320ACA1F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dad9f7-eeac-4c02-ba14-375916eb47b1">
      <Terms xmlns="http://schemas.microsoft.com/office/infopath/2007/PartnerControls"/>
    </lcf76f155ced4ddcb4097134ff3c332f>
    <TaxCatchAll xmlns="cdaba44c-56e2-426a-84fb-b2cd630ec321" xsi:nil="true"/>
    <MediaLengthInSeconds xmlns="03dad9f7-eeac-4c02-ba14-375916eb47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C2709ED6611694E87078AC661BB6E32" ma:contentTypeVersion="10" ma:contentTypeDescription="Ein neues Dokument erstellen." ma:contentTypeScope="" ma:versionID="05428a30d81fa72d246b7dd05e38787a">
  <xsd:schema xmlns:xsd="http://www.w3.org/2001/XMLSchema" xmlns:xs="http://www.w3.org/2001/XMLSchema" xmlns:p="http://schemas.microsoft.com/office/2006/metadata/properties" xmlns:ns2="03dad9f7-eeac-4c02-ba14-375916eb47b1" xmlns:ns3="cdaba44c-56e2-426a-84fb-b2cd630ec321" targetNamespace="http://schemas.microsoft.com/office/2006/metadata/properties" ma:root="true" ma:fieldsID="efab7950252c613f449c9fc02cea4dd2" ns2:_="" ns3:_="">
    <xsd:import namespace="03dad9f7-eeac-4c02-ba14-375916eb47b1"/>
    <xsd:import namespace="cdaba44c-56e2-426a-84fb-b2cd630ec32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ad9f7-eeac-4c02-ba14-375916eb4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aba44c-56e2-426a-84fb-b2cd630ec3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56a9903-b564-4237-a5c3-a49d1d4c27e3}" ma:internalName="TaxCatchAll" ma:showField="CatchAllData" ma:web="cdaba44c-56e2-426a-84fb-b2cd630ec3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662B49-3FAB-43BD-A266-4E2646B4F84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F981A4D-79BD-4503-87F0-6EC4563247E6}"/>
</file>

<file path=customXml/itemProps3.xml><?xml version="1.0" encoding="utf-8"?>
<ds:datastoreItem xmlns:ds="http://schemas.openxmlformats.org/officeDocument/2006/customXml" ds:itemID="{F9353EE9-4F71-40DC-A12B-FB3F8C0CE6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TotalTime>
  <Words>2743</Words>
  <Application>Microsoft Office PowerPoint</Application>
  <PresentationFormat>Widescreen</PresentationFormat>
  <Paragraphs>466</Paragraphs>
  <Slides>39</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Calibri</vt:lpstr>
      <vt:lpstr>Calibri Light</vt:lpstr>
      <vt:lpstr>Symbol</vt:lpstr>
      <vt:lpstr>Trebuchet MS</vt:lpstr>
      <vt:lpstr>Wingdings</vt:lpstr>
      <vt:lpstr>Office Theme</vt:lpstr>
      <vt:lpstr>Master 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Mohiuddin Khokan</dc:creator>
  <cp:lastModifiedBy>Syed Munir Khasru</cp:lastModifiedBy>
  <cp:revision>71</cp:revision>
  <dcterms:created xsi:type="dcterms:W3CDTF">2022-02-19T09:41:48Z</dcterms:created>
  <dcterms:modified xsi:type="dcterms:W3CDTF">2022-11-05T07:43:03Z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0x0101004C2709ED6611694E87078AC661BB6E32</vt:lpwstr>
  </property>
  <property fmtid="{D5CDD505-2E9C-101B-9397-08002B2CF9AE}" pid="3" name="Order">
    <vt:r8>933700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ies>
</file>